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7"/>
  </p:notesMasterIdLst>
  <p:sldIdLst>
    <p:sldId id="326" r:id="rId2"/>
    <p:sldId id="314" r:id="rId3"/>
    <p:sldId id="315" r:id="rId4"/>
    <p:sldId id="364" r:id="rId5"/>
    <p:sldId id="365" r:id="rId6"/>
    <p:sldId id="343" r:id="rId7"/>
    <p:sldId id="344" r:id="rId8"/>
    <p:sldId id="346" r:id="rId9"/>
    <p:sldId id="349" r:id="rId10"/>
    <p:sldId id="348" r:id="rId11"/>
    <p:sldId id="316" r:id="rId12"/>
    <p:sldId id="339" r:id="rId13"/>
    <p:sldId id="340" r:id="rId14"/>
    <p:sldId id="345" r:id="rId15"/>
    <p:sldId id="317" r:id="rId16"/>
    <p:sldId id="350" r:id="rId17"/>
    <p:sldId id="351" r:id="rId18"/>
    <p:sldId id="352" r:id="rId19"/>
    <p:sldId id="353" r:id="rId20"/>
    <p:sldId id="354" r:id="rId21"/>
    <p:sldId id="330" r:id="rId22"/>
    <p:sldId id="262" r:id="rId23"/>
    <p:sldId id="331" r:id="rId24"/>
    <p:sldId id="258" r:id="rId25"/>
    <p:sldId id="356" r:id="rId26"/>
    <p:sldId id="357" r:id="rId27"/>
    <p:sldId id="360" r:id="rId28"/>
    <p:sldId id="358" r:id="rId29"/>
    <p:sldId id="361" r:id="rId30"/>
    <p:sldId id="362" r:id="rId31"/>
    <p:sldId id="359" r:id="rId32"/>
    <p:sldId id="332" r:id="rId33"/>
    <p:sldId id="366" r:id="rId34"/>
    <p:sldId id="367" r:id="rId35"/>
    <p:sldId id="36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2A71E71-362A-4328-AE5C-989D66156FF0}">
          <p14:sldIdLst>
            <p14:sldId id="326"/>
            <p14:sldId id="314"/>
            <p14:sldId id="315"/>
            <p14:sldId id="364"/>
            <p14:sldId id="365"/>
            <p14:sldId id="343"/>
            <p14:sldId id="344"/>
            <p14:sldId id="346"/>
            <p14:sldId id="349"/>
            <p14:sldId id="348"/>
          </p14:sldIdLst>
        </p14:section>
        <p14:section name="Concepts &amp; Fundamentals" id="{04EDB5E5-6D79-44BF-95CB-A768F0C78FE7}">
          <p14:sldIdLst>
            <p14:sldId id="316"/>
            <p14:sldId id="339"/>
            <p14:sldId id="340"/>
            <p14:sldId id="345"/>
          </p14:sldIdLst>
        </p14:section>
        <p14:section name="Exploring MongoDB w/ console" id="{E619CED0-1E19-449E-8830-EE7FC09A2981}">
          <p14:sldIdLst>
            <p14:sldId id="317"/>
            <p14:sldId id="350"/>
            <p14:sldId id="351"/>
            <p14:sldId id="352"/>
            <p14:sldId id="353"/>
            <p14:sldId id="354"/>
          </p14:sldIdLst>
        </p14:section>
        <p14:section name="MongoDB with C#" id="{A7FA76F3-659D-4E16-A17E-B1BB5C0E4A9F}">
          <p14:sldIdLst>
            <p14:sldId id="330"/>
            <p14:sldId id="262"/>
          </p14:sldIdLst>
        </p14:section>
        <p14:section name="Advanced Features" id="{C1B86E5E-2229-4272-B58C-C8D843E41B41}">
          <p14:sldIdLst>
            <p14:sldId id="331"/>
            <p14:sldId id="258"/>
            <p14:sldId id="356"/>
            <p14:sldId id="357"/>
            <p14:sldId id="360"/>
            <p14:sldId id="358"/>
            <p14:sldId id="361"/>
            <p14:sldId id="362"/>
            <p14:sldId id="359"/>
          </p14:sldIdLst>
        </p14:section>
        <p14:section name="Summary" id="{40F9EEAE-ED26-4B87-8129-6EECB2CAE377}">
          <p14:sldIdLst>
            <p14:sldId id="332"/>
            <p14:sldId id="366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94010" autoAdjust="0"/>
  </p:normalViewPr>
  <p:slideViewPr>
    <p:cSldViewPr snapToGrid="0">
      <p:cViewPr varScale="1">
        <p:scale>
          <a:sx n="62" d="100"/>
          <a:sy n="62" d="100"/>
        </p:scale>
        <p:origin x="644" y="32"/>
      </p:cViewPr>
      <p:guideLst/>
    </p:cSldViewPr>
  </p:slideViewPr>
  <p:outlineViewPr>
    <p:cViewPr>
      <p:scale>
        <a:sx n="33" d="100"/>
        <a:sy n="33" d="100"/>
      </p:scale>
      <p:origin x="0" y="-39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56"/>
    </p:cViewPr>
  </p:sorterViewPr>
  <p:notesViewPr>
    <p:cSldViewPr snapToGrid="0">
      <p:cViewPr varScale="1">
        <p:scale>
          <a:sx n="50" d="100"/>
          <a:sy n="50" d="100"/>
        </p:scale>
        <p:origin x="2640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FBC052-0154-1C41-81F7-4A2F643FA6BC}" type="doc">
      <dgm:prSet loTypeId="urn:microsoft.com/office/officeart/2005/8/layout/list1" loCatId="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897EC612-9BE7-B942-B742-A1A4BDF0C73F}">
      <dgm:prSet/>
      <dgm:spPr/>
      <dgm:t>
        <a:bodyPr/>
        <a:lstStyle/>
        <a:p>
          <a:pPr rtl="0"/>
          <a:r>
            <a:rPr lang="en-US"/>
            <a:t>Data Structure</a:t>
          </a:r>
        </a:p>
      </dgm:t>
    </dgm:pt>
    <dgm:pt modelId="{BDF61965-47B8-9E40-88DE-A0F187BAE99F}" type="parTrans" cxnId="{C38AC1C8-2324-F943-AABE-CB6CFDC2EAF9}">
      <dgm:prSet/>
      <dgm:spPr/>
      <dgm:t>
        <a:bodyPr/>
        <a:lstStyle/>
        <a:p>
          <a:endParaRPr lang="en-US"/>
        </a:p>
      </dgm:t>
    </dgm:pt>
    <dgm:pt modelId="{357A8CFE-B1D4-C647-B608-98A7AC446D05}" type="sibTrans" cxnId="{C38AC1C8-2324-F943-AABE-CB6CFDC2EAF9}">
      <dgm:prSet/>
      <dgm:spPr/>
      <dgm:t>
        <a:bodyPr/>
        <a:lstStyle/>
        <a:p>
          <a:endParaRPr lang="en-US"/>
        </a:p>
      </dgm:t>
    </dgm:pt>
    <dgm:pt modelId="{9F79F0C4-9AA7-D54A-AFCC-BFC44D50A109}">
      <dgm:prSet/>
      <dgm:spPr/>
      <dgm:t>
        <a:bodyPr/>
        <a:lstStyle/>
        <a:p>
          <a:pPr rtl="0"/>
          <a:r>
            <a:rPr lang="en-US"/>
            <a:t>Document-like</a:t>
          </a:r>
        </a:p>
      </dgm:t>
    </dgm:pt>
    <dgm:pt modelId="{12D3C804-8FE2-FD45-9ACC-52679C3B7C4E}" type="parTrans" cxnId="{98DEF6C7-0CB8-F74B-8349-2D85BD5F861E}">
      <dgm:prSet/>
      <dgm:spPr/>
      <dgm:t>
        <a:bodyPr/>
        <a:lstStyle/>
        <a:p>
          <a:endParaRPr lang="en-US"/>
        </a:p>
      </dgm:t>
    </dgm:pt>
    <dgm:pt modelId="{AB6EFA4A-501D-2042-8705-7BF8D2F35FFC}" type="sibTrans" cxnId="{98DEF6C7-0CB8-F74B-8349-2D85BD5F861E}">
      <dgm:prSet/>
      <dgm:spPr/>
      <dgm:t>
        <a:bodyPr/>
        <a:lstStyle/>
        <a:p>
          <a:endParaRPr lang="en-US"/>
        </a:p>
      </dgm:t>
    </dgm:pt>
    <dgm:pt modelId="{471DE039-A698-464F-A8D5-BF14EBB930CD}">
      <dgm:prSet/>
      <dgm:spPr/>
      <dgm:t>
        <a:bodyPr/>
        <a:lstStyle/>
        <a:p>
          <a:pPr rtl="0"/>
          <a:r>
            <a:rPr lang="en-US"/>
            <a:t>Semi-structured</a:t>
          </a:r>
        </a:p>
      </dgm:t>
    </dgm:pt>
    <dgm:pt modelId="{064179A1-407D-524F-B4B8-A1606F04D126}" type="parTrans" cxnId="{E1188372-C115-1D4C-B11C-64D9536A5AB0}">
      <dgm:prSet/>
      <dgm:spPr/>
      <dgm:t>
        <a:bodyPr/>
        <a:lstStyle/>
        <a:p>
          <a:endParaRPr lang="en-US"/>
        </a:p>
      </dgm:t>
    </dgm:pt>
    <dgm:pt modelId="{77B80532-3C20-1042-8006-10219A8D4B4F}" type="sibTrans" cxnId="{E1188372-C115-1D4C-B11C-64D9536A5AB0}">
      <dgm:prSet/>
      <dgm:spPr/>
      <dgm:t>
        <a:bodyPr/>
        <a:lstStyle/>
        <a:p>
          <a:endParaRPr lang="en-US"/>
        </a:p>
      </dgm:t>
    </dgm:pt>
    <dgm:pt modelId="{287CA0E1-474F-794A-AC3A-9185520E8916}">
      <dgm:prSet/>
      <dgm:spPr/>
      <dgm:t>
        <a:bodyPr/>
        <a:lstStyle/>
        <a:p>
          <a:pPr rtl="0"/>
          <a:r>
            <a:rPr lang="en-US"/>
            <a:t>Few Joins</a:t>
          </a:r>
        </a:p>
      </dgm:t>
    </dgm:pt>
    <dgm:pt modelId="{5112CA67-4D2E-CF4F-8104-AA3A2B9045A9}" type="parTrans" cxnId="{420D196D-A007-BD46-B205-77619B53B7A9}">
      <dgm:prSet/>
      <dgm:spPr/>
      <dgm:t>
        <a:bodyPr/>
        <a:lstStyle/>
        <a:p>
          <a:endParaRPr lang="en-US"/>
        </a:p>
      </dgm:t>
    </dgm:pt>
    <dgm:pt modelId="{34D5334B-9C2B-E14B-85CF-441FD15136B4}" type="sibTrans" cxnId="{420D196D-A007-BD46-B205-77619B53B7A9}">
      <dgm:prSet/>
      <dgm:spPr/>
      <dgm:t>
        <a:bodyPr/>
        <a:lstStyle/>
        <a:p>
          <a:endParaRPr lang="en-US"/>
        </a:p>
      </dgm:t>
    </dgm:pt>
    <dgm:pt modelId="{F68CEDEC-5A9F-3D42-8B29-BBE52553BD82}">
      <dgm:prSet/>
      <dgm:spPr/>
      <dgm:t>
        <a:bodyPr/>
        <a:lstStyle/>
        <a:p>
          <a:pPr rtl="0"/>
          <a:r>
            <a:rPr lang="en-US" dirty="0"/>
            <a:t>Geospatial </a:t>
          </a:r>
        </a:p>
      </dgm:t>
    </dgm:pt>
    <dgm:pt modelId="{C1A2B86B-4AB0-164F-8C8A-3F3325E7A327}" type="parTrans" cxnId="{28290F35-7AF9-B044-96B1-EFFAB8F98AB2}">
      <dgm:prSet/>
      <dgm:spPr/>
      <dgm:t>
        <a:bodyPr/>
        <a:lstStyle/>
        <a:p>
          <a:endParaRPr lang="en-US"/>
        </a:p>
      </dgm:t>
    </dgm:pt>
    <dgm:pt modelId="{81023F27-014B-B14B-9171-F0660A219F26}" type="sibTrans" cxnId="{28290F35-7AF9-B044-96B1-EFFAB8F98AB2}">
      <dgm:prSet/>
      <dgm:spPr/>
      <dgm:t>
        <a:bodyPr/>
        <a:lstStyle/>
        <a:p>
          <a:endParaRPr lang="en-US"/>
        </a:p>
      </dgm:t>
    </dgm:pt>
    <dgm:pt modelId="{D914B11C-383C-6E4A-A0FB-9A54FDC7FE03}">
      <dgm:prSet/>
      <dgm:spPr/>
      <dgm:t>
        <a:bodyPr/>
        <a:lstStyle/>
        <a:p>
          <a:pPr rtl="0"/>
          <a:r>
            <a:rPr lang="en-US"/>
            <a:t>Data Volume</a:t>
          </a:r>
        </a:p>
      </dgm:t>
    </dgm:pt>
    <dgm:pt modelId="{E4428549-4E35-B440-A74E-23CF47903D96}" type="parTrans" cxnId="{39091591-2E06-B446-BEEB-6FAF1765D69D}">
      <dgm:prSet/>
      <dgm:spPr/>
      <dgm:t>
        <a:bodyPr/>
        <a:lstStyle/>
        <a:p>
          <a:endParaRPr lang="en-US"/>
        </a:p>
      </dgm:t>
    </dgm:pt>
    <dgm:pt modelId="{E436EF89-5401-9849-8BFC-36C448E21B4C}" type="sibTrans" cxnId="{39091591-2E06-B446-BEEB-6FAF1765D69D}">
      <dgm:prSet/>
      <dgm:spPr/>
      <dgm:t>
        <a:bodyPr/>
        <a:lstStyle/>
        <a:p>
          <a:endParaRPr lang="en-US"/>
        </a:p>
      </dgm:t>
    </dgm:pt>
    <dgm:pt modelId="{5C096BCF-0535-4848-955F-D107C04DC1DC}">
      <dgm:prSet/>
      <dgm:spPr/>
      <dgm:t>
        <a:bodyPr/>
        <a:lstStyle/>
        <a:p>
          <a:pPr rtl="0"/>
          <a:r>
            <a:rPr lang="en-US"/>
            <a:t>Large or Huge</a:t>
          </a:r>
        </a:p>
      </dgm:t>
    </dgm:pt>
    <dgm:pt modelId="{A4A18CB6-2A77-9F42-8510-E54B1593A534}" type="parTrans" cxnId="{39C8AEC4-B763-BA4E-A46E-E4339F1956C4}">
      <dgm:prSet/>
      <dgm:spPr/>
      <dgm:t>
        <a:bodyPr/>
        <a:lstStyle/>
        <a:p>
          <a:endParaRPr lang="en-US"/>
        </a:p>
      </dgm:t>
    </dgm:pt>
    <dgm:pt modelId="{C44EC801-535F-274E-AC1D-01CB0F0E4F2E}" type="sibTrans" cxnId="{39C8AEC4-B763-BA4E-A46E-E4339F1956C4}">
      <dgm:prSet/>
      <dgm:spPr/>
      <dgm:t>
        <a:bodyPr/>
        <a:lstStyle/>
        <a:p>
          <a:endParaRPr lang="en-US"/>
        </a:p>
      </dgm:t>
    </dgm:pt>
    <dgm:pt modelId="{336ABA35-C0EC-5144-9C34-7EE2E17D71FD}">
      <dgm:prSet/>
      <dgm:spPr/>
      <dgm:t>
        <a:bodyPr/>
        <a:lstStyle/>
        <a:p>
          <a:pPr rtl="0"/>
          <a:r>
            <a:rPr lang="en-US"/>
            <a:t>Distributed</a:t>
          </a:r>
        </a:p>
      </dgm:t>
    </dgm:pt>
    <dgm:pt modelId="{83344AF1-309B-D746-B2FC-B52DE9E34C3E}" type="parTrans" cxnId="{F6867991-0EA8-F449-B703-D50E094F564D}">
      <dgm:prSet/>
      <dgm:spPr/>
      <dgm:t>
        <a:bodyPr/>
        <a:lstStyle/>
        <a:p>
          <a:endParaRPr lang="en-US"/>
        </a:p>
      </dgm:t>
    </dgm:pt>
    <dgm:pt modelId="{5EEE55C5-9F9C-1947-9DBA-FE18C541292A}" type="sibTrans" cxnId="{F6867991-0EA8-F449-B703-D50E094F564D}">
      <dgm:prSet/>
      <dgm:spPr/>
      <dgm:t>
        <a:bodyPr/>
        <a:lstStyle/>
        <a:p>
          <a:endParaRPr lang="en-US"/>
        </a:p>
      </dgm:t>
    </dgm:pt>
    <dgm:pt modelId="{647CAF37-4316-C149-AA02-D5CBD2FF0C52}">
      <dgm:prSet/>
      <dgm:spPr/>
      <dgm:t>
        <a:bodyPr/>
        <a:lstStyle/>
        <a:p>
          <a:pPr rtl="0"/>
          <a:r>
            <a:rPr lang="en-US"/>
            <a:t>Unpredictable</a:t>
          </a:r>
        </a:p>
      </dgm:t>
    </dgm:pt>
    <dgm:pt modelId="{AAA69011-EDBA-3B4B-A4A8-40D8C9840FB3}" type="parTrans" cxnId="{D9D07ABB-882E-6547-8B14-615A1EAF3910}">
      <dgm:prSet/>
      <dgm:spPr/>
      <dgm:t>
        <a:bodyPr/>
        <a:lstStyle/>
        <a:p>
          <a:endParaRPr lang="en-US"/>
        </a:p>
      </dgm:t>
    </dgm:pt>
    <dgm:pt modelId="{B25646ED-EBC4-0B48-957A-2F4E402723C0}" type="sibTrans" cxnId="{D9D07ABB-882E-6547-8B14-615A1EAF3910}">
      <dgm:prSet/>
      <dgm:spPr/>
      <dgm:t>
        <a:bodyPr/>
        <a:lstStyle/>
        <a:p>
          <a:endParaRPr lang="en-US"/>
        </a:p>
      </dgm:t>
    </dgm:pt>
    <dgm:pt modelId="{38CE3B10-1D88-6347-86F0-0AB83A70F768}" type="pres">
      <dgm:prSet presAssocID="{D2FBC052-0154-1C41-81F7-4A2F643FA6BC}" presName="linear" presStyleCnt="0">
        <dgm:presLayoutVars>
          <dgm:dir/>
          <dgm:animLvl val="lvl"/>
          <dgm:resizeHandles val="exact"/>
        </dgm:presLayoutVars>
      </dgm:prSet>
      <dgm:spPr/>
    </dgm:pt>
    <dgm:pt modelId="{CA063F5C-F863-584B-938F-9568F0B81ADD}" type="pres">
      <dgm:prSet presAssocID="{897EC612-9BE7-B942-B742-A1A4BDF0C73F}" presName="parentLin" presStyleCnt="0"/>
      <dgm:spPr/>
    </dgm:pt>
    <dgm:pt modelId="{498D9876-8DCA-A04B-97E3-D60DD678ED6B}" type="pres">
      <dgm:prSet presAssocID="{897EC612-9BE7-B942-B742-A1A4BDF0C73F}" presName="parentLeftMargin" presStyleLbl="node1" presStyleIdx="0" presStyleCnt="2"/>
      <dgm:spPr/>
    </dgm:pt>
    <dgm:pt modelId="{18139A5E-A15E-E84B-B089-03EA8B31324A}" type="pres">
      <dgm:prSet presAssocID="{897EC612-9BE7-B942-B742-A1A4BDF0C73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DB5701F-8957-FB47-9D01-3CA57D866F29}" type="pres">
      <dgm:prSet presAssocID="{897EC612-9BE7-B942-B742-A1A4BDF0C73F}" presName="negativeSpace" presStyleCnt="0"/>
      <dgm:spPr/>
    </dgm:pt>
    <dgm:pt modelId="{FE493A32-7A45-D44E-8F29-7150E698F1CD}" type="pres">
      <dgm:prSet presAssocID="{897EC612-9BE7-B942-B742-A1A4BDF0C73F}" presName="childText" presStyleLbl="conFgAcc1" presStyleIdx="0" presStyleCnt="2">
        <dgm:presLayoutVars>
          <dgm:bulletEnabled val="1"/>
        </dgm:presLayoutVars>
      </dgm:prSet>
      <dgm:spPr/>
    </dgm:pt>
    <dgm:pt modelId="{5CC8A4DD-0BC4-0D40-B831-8E0A9BDEF36E}" type="pres">
      <dgm:prSet presAssocID="{357A8CFE-B1D4-C647-B608-98A7AC446D05}" presName="spaceBetweenRectangles" presStyleCnt="0"/>
      <dgm:spPr/>
    </dgm:pt>
    <dgm:pt modelId="{4242A2F0-E37A-B041-B811-6DA1663105D1}" type="pres">
      <dgm:prSet presAssocID="{D914B11C-383C-6E4A-A0FB-9A54FDC7FE03}" presName="parentLin" presStyleCnt="0"/>
      <dgm:spPr/>
    </dgm:pt>
    <dgm:pt modelId="{CB451119-825C-6740-9909-D74F1173A7BD}" type="pres">
      <dgm:prSet presAssocID="{D914B11C-383C-6E4A-A0FB-9A54FDC7FE03}" presName="parentLeftMargin" presStyleLbl="node1" presStyleIdx="0" presStyleCnt="2"/>
      <dgm:spPr/>
    </dgm:pt>
    <dgm:pt modelId="{ADBECE7B-A100-D24D-9AF0-BFED97ACD534}" type="pres">
      <dgm:prSet presAssocID="{D914B11C-383C-6E4A-A0FB-9A54FDC7FE0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C4C51BE-D773-F54B-A6E8-39A775E55542}" type="pres">
      <dgm:prSet presAssocID="{D914B11C-383C-6E4A-A0FB-9A54FDC7FE03}" presName="negativeSpace" presStyleCnt="0"/>
      <dgm:spPr/>
    </dgm:pt>
    <dgm:pt modelId="{00B23E56-26C0-B141-9166-B1BAE2F7F2F9}" type="pres">
      <dgm:prSet presAssocID="{D914B11C-383C-6E4A-A0FB-9A54FDC7FE0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F3E075F-C6C9-CC48-BA11-2B058020F81C}" type="presOf" srcId="{D914B11C-383C-6E4A-A0FB-9A54FDC7FE03}" destId="{ADBECE7B-A100-D24D-9AF0-BFED97ACD534}" srcOrd="1" destOrd="0" presId="urn:microsoft.com/office/officeart/2005/8/layout/list1"/>
    <dgm:cxn modelId="{A1434355-1125-8846-BB68-5BA1C4DAF002}" type="presOf" srcId="{897EC612-9BE7-B942-B742-A1A4BDF0C73F}" destId="{18139A5E-A15E-E84B-B089-03EA8B31324A}" srcOrd="1" destOrd="0" presId="urn:microsoft.com/office/officeart/2005/8/layout/list1"/>
    <dgm:cxn modelId="{DA2F51DB-C5FB-DB49-8119-2199BCB8090B}" type="presOf" srcId="{D2FBC052-0154-1C41-81F7-4A2F643FA6BC}" destId="{38CE3B10-1D88-6347-86F0-0AB83A70F768}" srcOrd="0" destOrd="0" presId="urn:microsoft.com/office/officeart/2005/8/layout/list1"/>
    <dgm:cxn modelId="{C4BE3FA9-FAE6-FA43-8E0D-8CE61F5AB5B8}" type="presOf" srcId="{5C096BCF-0535-4848-955F-D107C04DC1DC}" destId="{00B23E56-26C0-B141-9166-B1BAE2F7F2F9}" srcOrd="0" destOrd="0" presId="urn:microsoft.com/office/officeart/2005/8/layout/list1"/>
    <dgm:cxn modelId="{C38AC1C8-2324-F943-AABE-CB6CFDC2EAF9}" srcId="{D2FBC052-0154-1C41-81F7-4A2F643FA6BC}" destId="{897EC612-9BE7-B942-B742-A1A4BDF0C73F}" srcOrd="0" destOrd="0" parTransId="{BDF61965-47B8-9E40-88DE-A0F187BAE99F}" sibTransId="{357A8CFE-B1D4-C647-B608-98A7AC446D05}"/>
    <dgm:cxn modelId="{420D196D-A007-BD46-B205-77619B53B7A9}" srcId="{897EC612-9BE7-B942-B742-A1A4BDF0C73F}" destId="{287CA0E1-474F-794A-AC3A-9185520E8916}" srcOrd="2" destOrd="0" parTransId="{5112CA67-4D2E-CF4F-8104-AA3A2B9045A9}" sibTransId="{34D5334B-9C2B-E14B-85CF-441FD15136B4}"/>
    <dgm:cxn modelId="{B86512D9-2B39-F94A-B3BA-00624AE07489}" type="presOf" srcId="{471DE039-A698-464F-A8D5-BF14EBB930CD}" destId="{FE493A32-7A45-D44E-8F29-7150E698F1CD}" srcOrd="0" destOrd="1" presId="urn:microsoft.com/office/officeart/2005/8/layout/list1"/>
    <dgm:cxn modelId="{F6867991-0EA8-F449-B703-D50E094F564D}" srcId="{D914B11C-383C-6E4A-A0FB-9A54FDC7FE03}" destId="{336ABA35-C0EC-5144-9C34-7EE2E17D71FD}" srcOrd="1" destOrd="0" parTransId="{83344AF1-309B-D746-B2FC-B52DE9E34C3E}" sibTransId="{5EEE55C5-9F9C-1947-9DBA-FE18C541292A}"/>
    <dgm:cxn modelId="{39C8AEC4-B763-BA4E-A46E-E4339F1956C4}" srcId="{D914B11C-383C-6E4A-A0FB-9A54FDC7FE03}" destId="{5C096BCF-0535-4848-955F-D107C04DC1DC}" srcOrd="0" destOrd="0" parTransId="{A4A18CB6-2A77-9F42-8510-E54B1593A534}" sibTransId="{C44EC801-535F-274E-AC1D-01CB0F0E4F2E}"/>
    <dgm:cxn modelId="{98DEF6C7-0CB8-F74B-8349-2D85BD5F861E}" srcId="{897EC612-9BE7-B942-B742-A1A4BDF0C73F}" destId="{9F79F0C4-9AA7-D54A-AFCC-BFC44D50A109}" srcOrd="0" destOrd="0" parTransId="{12D3C804-8FE2-FD45-9ACC-52679C3B7C4E}" sibTransId="{AB6EFA4A-501D-2042-8705-7BF8D2F35FFC}"/>
    <dgm:cxn modelId="{7717E183-FE56-B34F-A582-D9DA28E0D21F}" type="presOf" srcId="{647CAF37-4316-C149-AA02-D5CBD2FF0C52}" destId="{00B23E56-26C0-B141-9166-B1BAE2F7F2F9}" srcOrd="0" destOrd="2" presId="urn:microsoft.com/office/officeart/2005/8/layout/list1"/>
    <dgm:cxn modelId="{D394C637-6F20-1942-87CD-24B6FB49C4EF}" type="presOf" srcId="{287CA0E1-474F-794A-AC3A-9185520E8916}" destId="{FE493A32-7A45-D44E-8F29-7150E698F1CD}" srcOrd="0" destOrd="2" presId="urn:microsoft.com/office/officeart/2005/8/layout/list1"/>
    <dgm:cxn modelId="{2F4245BF-94A4-F344-89DA-326C3D902E4A}" type="presOf" srcId="{336ABA35-C0EC-5144-9C34-7EE2E17D71FD}" destId="{00B23E56-26C0-B141-9166-B1BAE2F7F2F9}" srcOrd="0" destOrd="1" presId="urn:microsoft.com/office/officeart/2005/8/layout/list1"/>
    <dgm:cxn modelId="{39091591-2E06-B446-BEEB-6FAF1765D69D}" srcId="{D2FBC052-0154-1C41-81F7-4A2F643FA6BC}" destId="{D914B11C-383C-6E4A-A0FB-9A54FDC7FE03}" srcOrd="1" destOrd="0" parTransId="{E4428549-4E35-B440-A74E-23CF47903D96}" sibTransId="{E436EF89-5401-9849-8BFC-36C448E21B4C}"/>
    <dgm:cxn modelId="{D9D07ABB-882E-6547-8B14-615A1EAF3910}" srcId="{D914B11C-383C-6E4A-A0FB-9A54FDC7FE03}" destId="{647CAF37-4316-C149-AA02-D5CBD2FF0C52}" srcOrd="2" destOrd="0" parTransId="{AAA69011-EDBA-3B4B-A4A8-40D8C9840FB3}" sibTransId="{B25646ED-EBC4-0B48-957A-2F4E402723C0}"/>
    <dgm:cxn modelId="{EDEFB6AF-7BBE-1741-B983-F46B3C4D66B8}" type="presOf" srcId="{D914B11C-383C-6E4A-A0FB-9A54FDC7FE03}" destId="{CB451119-825C-6740-9909-D74F1173A7BD}" srcOrd="0" destOrd="0" presId="urn:microsoft.com/office/officeart/2005/8/layout/list1"/>
    <dgm:cxn modelId="{5C76F48D-E652-784A-B361-FAEA5AD2CD63}" type="presOf" srcId="{F68CEDEC-5A9F-3D42-8B29-BBE52553BD82}" destId="{FE493A32-7A45-D44E-8F29-7150E698F1CD}" srcOrd="0" destOrd="3" presId="urn:microsoft.com/office/officeart/2005/8/layout/list1"/>
    <dgm:cxn modelId="{DB26E5C9-6598-D245-B90C-E2C57C40416F}" type="presOf" srcId="{897EC612-9BE7-B942-B742-A1A4BDF0C73F}" destId="{498D9876-8DCA-A04B-97E3-D60DD678ED6B}" srcOrd="0" destOrd="0" presId="urn:microsoft.com/office/officeart/2005/8/layout/list1"/>
    <dgm:cxn modelId="{28290F35-7AF9-B044-96B1-EFFAB8F98AB2}" srcId="{897EC612-9BE7-B942-B742-A1A4BDF0C73F}" destId="{F68CEDEC-5A9F-3D42-8B29-BBE52553BD82}" srcOrd="3" destOrd="0" parTransId="{C1A2B86B-4AB0-164F-8C8A-3F3325E7A327}" sibTransId="{81023F27-014B-B14B-9171-F0660A219F26}"/>
    <dgm:cxn modelId="{E1188372-C115-1D4C-B11C-64D9536A5AB0}" srcId="{897EC612-9BE7-B942-B742-A1A4BDF0C73F}" destId="{471DE039-A698-464F-A8D5-BF14EBB930CD}" srcOrd="1" destOrd="0" parTransId="{064179A1-407D-524F-B4B8-A1606F04D126}" sibTransId="{77B80532-3C20-1042-8006-10219A8D4B4F}"/>
    <dgm:cxn modelId="{5109749B-DF6F-CE41-A437-91837F416AD3}" type="presOf" srcId="{9F79F0C4-9AA7-D54A-AFCC-BFC44D50A109}" destId="{FE493A32-7A45-D44E-8F29-7150E698F1CD}" srcOrd="0" destOrd="0" presId="urn:microsoft.com/office/officeart/2005/8/layout/list1"/>
    <dgm:cxn modelId="{C1ECDD09-6D82-6645-B493-88DBFB8BF57D}" type="presParOf" srcId="{38CE3B10-1D88-6347-86F0-0AB83A70F768}" destId="{CA063F5C-F863-584B-938F-9568F0B81ADD}" srcOrd="0" destOrd="0" presId="urn:microsoft.com/office/officeart/2005/8/layout/list1"/>
    <dgm:cxn modelId="{63817815-A088-B547-B28F-023F4ACDF019}" type="presParOf" srcId="{CA063F5C-F863-584B-938F-9568F0B81ADD}" destId="{498D9876-8DCA-A04B-97E3-D60DD678ED6B}" srcOrd="0" destOrd="0" presId="urn:microsoft.com/office/officeart/2005/8/layout/list1"/>
    <dgm:cxn modelId="{406AF04D-F41C-3A47-85B1-DF5D722F5D37}" type="presParOf" srcId="{CA063F5C-F863-584B-938F-9568F0B81ADD}" destId="{18139A5E-A15E-E84B-B089-03EA8B31324A}" srcOrd="1" destOrd="0" presId="urn:microsoft.com/office/officeart/2005/8/layout/list1"/>
    <dgm:cxn modelId="{13C9E697-86A3-E84E-9519-BA1D6D86EC21}" type="presParOf" srcId="{38CE3B10-1D88-6347-86F0-0AB83A70F768}" destId="{0DB5701F-8957-FB47-9D01-3CA57D866F29}" srcOrd="1" destOrd="0" presId="urn:microsoft.com/office/officeart/2005/8/layout/list1"/>
    <dgm:cxn modelId="{0FA90595-2E95-644A-B016-D4C817D9532A}" type="presParOf" srcId="{38CE3B10-1D88-6347-86F0-0AB83A70F768}" destId="{FE493A32-7A45-D44E-8F29-7150E698F1CD}" srcOrd="2" destOrd="0" presId="urn:microsoft.com/office/officeart/2005/8/layout/list1"/>
    <dgm:cxn modelId="{F59EA006-6C68-DA46-99F0-43751C9A10F0}" type="presParOf" srcId="{38CE3B10-1D88-6347-86F0-0AB83A70F768}" destId="{5CC8A4DD-0BC4-0D40-B831-8E0A9BDEF36E}" srcOrd="3" destOrd="0" presId="urn:microsoft.com/office/officeart/2005/8/layout/list1"/>
    <dgm:cxn modelId="{01E0A9D8-ED25-4B45-87AD-206F424E1EA1}" type="presParOf" srcId="{38CE3B10-1D88-6347-86F0-0AB83A70F768}" destId="{4242A2F0-E37A-B041-B811-6DA1663105D1}" srcOrd="4" destOrd="0" presId="urn:microsoft.com/office/officeart/2005/8/layout/list1"/>
    <dgm:cxn modelId="{327F659F-038E-5844-B41B-BBE9E4D8FC4A}" type="presParOf" srcId="{4242A2F0-E37A-B041-B811-6DA1663105D1}" destId="{CB451119-825C-6740-9909-D74F1173A7BD}" srcOrd="0" destOrd="0" presId="urn:microsoft.com/office/officeart/2005/8/layout/list1"/>
    <dgm:cxn modelId="{D0523410-FD10-2F45-A964-966A59B2DBD4}" type="presParOf" srcId="{4242A2F0-E37A-B041-B811-6DA1663105D1}" destId="{ADBECE7B-A100-D24D-9AF0-BFED97ACD534}" srcOrd="1" destOrd="0" presId="urn:microsoft.com/office/officeart/2005/8/layout/list1"/>
    <dgm:cxn modelId="{FC1797F7-B9ED-2F4C-B4A9-512BBE3E9A2D}" type="presParOf" srcId="{38CE3B10-1D88-6347-86F0-0AB83A70F768}" destId="{9C4C51BE-D773-F54B-A6E8-39A775E55542}" srcOrd="5" destOrd="0" presId="urn:microsoft.com/office/officeart/2005/8/layout/list1"/>
    <dgm:cxn modelId="{3187FF45-664F-5B4F-8F56-E8ECB2A9A5FB}" type="presParOf" srcId="{38CE3B10-1D88-6347-86F0-0AB83A70F768}" destId="{00B23E56-26C0-B141-9166-B1BAE2F7F2F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8D96EB-D00F-EB42-9FE4-B622509F3353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C47EC7B-C6FA-3D44-AAF2-63CF09A8ABE2}">
      <dgm:prSet/>
      <dgm:spPr/>
      <dgm:t>
        <a:bodyPr/>
        <a:lstStyle/>
        <a:p>
          <a:pPr rtl="0"/>
          <a:r>
            <a:rPr lang="en-US"/>
            <a:t>Document Management systems</a:t>
          </a:r>
        </a:p>
      </dgm:t>
    </dgm:pt>
    <dgm:pt modelId="{F939CE7A-81A3-1F49-A3F5-5F5FF8708D04}" type="parTrans" cxnId="{27C99FC2-271D-0E41-8A8F-AA5E176FBEFC}">
      <dgm:prSet/>
      <dgm:spPr/>
      <dgm:t>
        <a:bodyPr/>
        <a:lstStyle/>
        <a:p>
          <a:endParaRPr lang="en-US"/>
        </a:p>
      </dgm:t>
    </dgm:pt>
    <dgm:pt modelId="{94AB3E8D-20BE-5A44-8889-112D2D772607}" type="sibTrans" cxnId="{27C99FC2-271D-0E41-8A8F-AA5E176FBEFC}">
      <dgm:prSet/>
      <dgm:spPr/>
      <dgm:t>
        <a:bodyPr/>
        <a:lstStyle/>
        <a:p>
          <a:endParaRPr lang="en-US"/>
        </a:p>
      </dgm:t>
    </dgm:pt>
    <dgm:pt modelId="{1D4A268E-7DD7-A94B-8B5B-77D78C32A523}">
      <dgm:prSet/>
      <dgm:spPr/>
      <dgm:t>
        <a:bodyPr/>
        <a:lstStyle/>
        <a:p>
          <a:pPr rtl="0"/>
          <a:r>
            <a:rPr lang="en-US"/>
            <a:t>E-commerce (catalog portion only)</a:t>
          </a:r>
        </a:p>
      </dgm:t>
    </dgm:pt>
    <dgm:pt modelId="{7B609A5F-2A48-8C45-912A-731C9D1137F7}" type="parTrans" cxnId="{EC699931-1AEE-1741-A448-286B59A18425}">
      <dgm:prSet/>
      <dgm:spPr/>
      <dgm:t>
        <a:bodyPr/>
        <a:lstStyle/>
        <a:p>
          <a:endParaRPr lang="en-US"/>
        </a:p>
      </dgm:t>
    </dgm:pt>
    <dgm:pt modelId="{41D29DD8-6AED-154B-B595-1C53CBD45D9A}" type="sibTrans" cxnId="{EC699931-1AEE-1741-A448-286B59A18425}">
      <dgm:prSet/>
      <dgm:spPr/>
      <dgm:t>
        <a:bodyPr/>
        <a:lstStyle/>
        <a:p>
          <a:endParaRPr lang="en-US"/>
        </a:p>
      </dgm:t>
    </dgm:pt>
    <dgm:pt modelId="{9A6321FD-814E-C440-ABED-DB12CA1AD745}">
      <dgm:prSet/>
      <dgm:spPr/>
      <dgm:t>
        <a:bodyPr/>
        <a:lstStyle/>
        <a:p>
          <a:pPr rtl="0"/>
          <a:r>
            <a:rPr lang="en-US"/>
            <a:t>Archiving / event logging</a:t>
          </a:r>
        </a:p>
      </dgm:t>
    </dgm:pt>
    <dgm:pt modelId="{E5AB4341-5D48-D941-8F1F-84C872FEEA97}" type="parTrans" cxnId="{1F75C2FE-3A0A-4944-85EC-A3D3BCD5AC71}">
      <dgm:prSet/>
      <dgm:spPr/>
      <dgm:t>
        <a:bodyPr/>
        <a:lstStyle/>
        <a:p>
          <a:endParaRPr lang="en-US"/>
        </a:p>
      </dgm:t>
    </dgm:pt>
    <dgm:pt modelId="{CB618772-EC44-3E47-8658-EBBBA739E5C9}" type="sibTrans" cxnId="{1F75C2FE-3A0A-4944-85EC-A3D3BCD5AC71}">
      <dgm:prSet/>
      <dgm:spPr/>
      <dgm:t>
        <a:bodyPr/>
        <a:lstStyle/>
        <a:p>
          <a:endParaRPr lang="en-US"/>
        </a:p>
      </dgm:t>
    </dgm:pt>
    <dgm:pt modelId="{333F9987-4EBB-6348-8250-B7CF7BA63910}">
      <dgm:prSet/>
      <dgm:spPr/>
      <dgm:t>
        <a:bodyPr/>
        <a:lstStyle/>
        <a:p>
          <a:pPr rtl="0"/>
          <a:r>
            <a:rPr lang="en-US"/>
            <a:t>Real time analytics (based on logging)</a:t>
          </a:r>
        </a:p>
      </dgm:t>
    </dgm:pt>
    <dgm:pt modelId="{AEFF5B25-A50B-1242-8CE3-5B570486B3D8}" type="parTrans" cxnId="{5B75904D-7E43-324F-A0CA-4B6628969AD0}">
      <dgm:prSet/>
      <dgm:spPr/>
      <dgm:t>
        <a:bodyPr/>
        <a:lstStyle/>
        <a:p>
          <a:endParaRPr lang="en-US"/>
        </a:p>
      </dgm:t>
    </dgm:pt>
    <dgm:pt modelId="{F8E8382B-E82F-DC4A-9E6B-CD7EC97AAB2B}" type="sibTrans" cxnId="{5B75904D-7E43-324F-A0CA-4B6628969AD0}">
      <dgm:prSet/>
      <dgm:spPr/>
      <dgm:t>
        <a:bodyPr/>
        <a:lstStyle/>
        <a:p>
          <a:endParaRPr lang="en-US"/>
        </a:p>
      </dgm:t>
    </dgm:pt>
    <dgm:pt modelId="{DC8E9491-37E4-634F-A8D8-B4D1A343CB95}">
      <dgm:prSet/>
      <dgm:spPr/>
      <dgm:t>
        <a:bodyPr/>
        <a:lstStyle/>
        <a:p>
          <a:pPr rtl="0"/>
          <a:r>
            <a:rPr lang="en-US"/>
            <a:t>Gaming </a:t>
          </a:r>
        </a:p>
      </dgm:t>
    </dgm:pt>
    <dgm:pt modelId="{EF16262B-77B1-044C-8485-1C37B5605A61}" type="parTrans" cxnId="{4DC76B7E-6B98-794E-BC44-8C1942E331E9}">
      <dgm:prSet/>
      <dgm:spPr/>
      <dgm:t>
        <a:bodyPr/>
        <a:lstStyle/>
        <a:p>
          <a:endParaRPr lang="en-US"/>
        </a:p>
      </dgm:t>
    </dgm:pt>
    <dgm:pt modelId="{AC8BE66A-BE02-2E40-87EB-C11A5F149D6E}" type="sibTrans" cxnId="{4DC76B7E-6B98-794E-BC44-8C1942E331E9}">
      <dgm:prSet/>
      <dgm:spPr/>
      <dgm:t>
        <a:bodyPr/>
        <a:lstStyle/>
        <a:p>
          <a:endParaRPr lang="en-US"/>
        </a:p>
      </dgm:t>
    </dgm:pt>
    <dgm:pt modelId="{82840E6B-D9C6-544F-8A5D-108019503E04}">
      <dgm:prSet/>
      <dgm:spPr/>
      <dgm:t>
        <a:bodyPr/>
        <a:lstStyle/>
        <a:p>
          <a:pPr rtl="0"/>
          <a:r>
            <a:rPr lang="en-US" dirty="0"/>
            <a:t>Geospatial </a:t>
          </a:r>
        </a:p>
      </dgm:t>
    </dgm:pt>
    <dgm:pt modelId="{AC14CBC9-B3AE-4546-9EF1-A8416743AF08}" type="parTrans" cxnId="{429C9DFB-A55B-6143-9349-0AC2F8A1E4C5}">
      <dgm:prSet/>
      <dgm:spPr/>
      <dgm:t>
        <a:bodyPr/>
        <a:lstStyle/>
        <a:p>
          <a:endParaRPr lang="en-US"/>
        </a:p>
      </dgm:t>
    </dgm:pt>
    <dgm:pt modelId="{6ABE10F7-0506-9441-936A-03CAD8956194}" type="sibTrans" cxnId="{429C9DFB-A55B-6143-9349-0AC2F8A1E4C5}">
      <dgm:prSet/>
      <dgm:spPr/>
      <dgm:t>
        <a:bodyPr/>
        <a:lstStyle/>
        <a:p>
          <a:endParaRPr lang="en-US"/>
        </a:p>
      </dgm:t>
    </dgm:pt>
    <dgm:pt modelId="{D5755AC6-CEB1-EE46-947E-20860AC5B98B}">
      <dgm:prSet/>
      <dgm:spPr/>
      <dgm:t>
        <a:bodyPr/>
        <a:lstStyle/>
        <a:p>
          <a:pPr rtl="0"/>
          <a:r>
            <a:rPr lang="en-US"/>
            <a:t>Mobile</a:t>
          </a:r>
        </a:p>
      </dgm:t>
    </dgm:pt>
    <dgm:pt modelId="{BEB13048-5F3B-E04C-A9D0-92BF114ABEC9}" type="parTrans" cxnId="{A8EF19DA-B89B-474B-8D9C-1233B3094391}">
      <dgm:prSet/>
      <dgm:spPr/>
      <dgm:t>
        <a:bodyPr/>
        <a:lstStyle/>
        <a:p>
          <a:endParaRPr lang="en-US"/>
        </a:p>
      </dgm:t>
    </dgm:pt>
    <dgm:pt modelId="{0DA33743-A1F6-684A-AD80-71C8E9896C80}" type="sibTrans" cxnId="{A8EF19DA-B89B-474B-8D9C-1233B3094391}">
      <dgm:prSet/>
      <dgm:spPr/>
      <dgm:t>
        <a:bodyPr/>
        <a:lstStyle/>
        <a:p>
          <a:endParaRPr lang="en-US"/>
        </a:p>
      </dgm:t>
    </dgm:pt>
    <dgm:pt modelId="{0515A0B4-0039-B141-B332-D3F909B74B10}" type="pres">
      <dgm:prSet presAssocID="{E38D96EB-D00F-EB42-9FE4-B622509F3353}" presName="diagram" presStyleCnt="0">
        <dgm:presLayoutVars>
          <dgm:dir/>
          <dgm:resizeHandles val="exact"/>
        </dgm:presLayoutVars>
      </dgm:prSet>
      <dgm:spPr/>
    </dgm:pt>
    <dgm:pt modelId="{570C6846-B159-FD41-AF5C-9EC290A90640}" type="pres">
      <dgm:prSet presAssocID="{CC47EC7B-C6FA-3D44-AAF2-63CF09A8ABE2}" presName="node" presStyleLbl="node1" presStyleIdx="0" presStyleCnt="7">
        <dgm:presLayoutVars>
          <dgm:bulletEnabled val="1"/>
        </dgm:presLayoutVars>
      </dgm:prSet>
      <dgm:spPr/>
    </dgm:pt>
    <dgm:pt modelId="{CC8E94AE-4AF9-0241-86FA-A53B5FBBE6D4}" type="pres">
      <dgm:prSet presAssocID="{94AB3E8D-20BE-5A44-8889-112D2D772607}" presName="sibTrans" presStyleCnt="0"/>
      <dgm:spPr/>
    </dgm:pt>
    <dgm:pt modelId="{145A0319-9620-AC4B-9324-DED101B6BC8A}" type="pres">
      <dgm:prSet presAssocID="{1D4A268E-7DD7-A94B-8B5B-77D78C32A523}" presName="node" presStyleLbl="node1" presStyleIdx="1" presStyleCnt="7">
        <dgm:presLayoutVars>
          <dgm:bulletEnabled val="1"/>
        </dgm:presLayoutVars>
      </dgm:prSet>
      <dgm:spPr/>
    </dgm:pt>
    <dgm:pt modelId="{40FBF3DC-85D9-8149-BCE5-8FA5FA2B5F30}" type="pres">
      <dgm:prSet presAssocID="{41D29DD8-6AED-154B-B595-1C53CBD45D9A}" presName="sibTrans" presStyleCnt="0"/>
      <dgm:spPr/>
    </dgm:pt>
    <dgm:pt modelId="{305301F0-16CF-E543-8A7F-154BDDA45132}" type="pres">
      <dgm:prSet presAssocID="{9A6321FD-814E-C440-ABED-DB12CA1AD745}" presName="node" presStyleLbl="node1" presStyleIdx="2" presStyleCnt="7">
        <dgm:presLayoutVars>
          <dgm:bulletEnabled val="1"/>
        </dgm:presLayoutVars>
      </dgm:prSet>
      <dgm:spPr/>
    </dgm:pt>
    <dgm:pt modelId="{C7D8B951-3B3D-4249-927D-A02905BCFDB9}" type="pres">
      <dgm:prSet presAssocID="{CB618772-EC44-3E47-8658-EBBBA739E5C9}" presName="sibTrans" presStyleCnt="0"/>
      <dgm:spPr/>
    </dgm:pt>
    <dgm:pt modelId="{812FB3A9-84BE-964F-BDCC-9FBD8D89B27A}" type="pres">
      <dgm:prSet presAssocID="{333F9987-4EBB-6348-8250-B7CF7BA63910}" presName="node" presStyleLbl="node1" presStyleIdx="3" presStyleCnt="7">
        <dgm:presLayoutVars>
          <dgm:bulletEnabled val="1"/>
        </dgm:presLayoutVars>
      </dgm:prSet>
      <dgm:spPr/>
    </dgm:pt>
    <dgm:pt modelId="{823A921B-8DCD-8C4D-A61F-AB5A621A5EBE}" type="pres">
      <dgm:prSet presAssocID="{F8E8382B-E82F-DC4A-9E6B-CD7EC97AAB2B}" presName="sibTrans" presStyleCnt="0"/>
      <dgm:spPr/>
    </dgm:pt>
    <dgm:pt modelId="{C966C183-157A-0140-9AEA-0DF28805D7AD}" type="pres">
      <dgm:prSet presAssocID="{DC8E9491-37E4-634F-A8D8-B4D1A343CB95}" presName="node" presStyleLbl="node1" presStyleIdx="4" presStyleCnt="7">
        <dgm:presLayoutVars>
          <dgm:bulletEnabled val="1"/>
        </dgm:presLayoutVars>
      </dgm:prSet>
      <dgm:spPr/>
    </dgm:pt>
    <dgm:pt modelId="{32F12FE6-268C-E440-BEA3-572E133C4943}" type="pres">
      <dgm:prSet presAssocID="{AC8BE66A-BE02-2E40-87EB-C11A5F149D6E}" presName="sibTrans" presStyleCnt="0"/>
      <dgm:spPr/>
    </dgm:pt>
    <dgm:pt modelId="{70DE319E-B04D-614F-B829-1D3D0AC44901}" type="pres">
      <dgm:prSet presAssocID="{82840E6B-D9C6-544F-8A5D-108019503E04}" presName="node" presStyleLbl="node1" presStyleIdx="5" presStyleCnt="7">
        <dgm:presLayoutVars>
          <dgm:bulletEnabled val="1"/>
        </dgm:presLayoutVars>
      </dgm:prSet>
      <dgm:spPr/>
    </dgm:pt>
    <dgm:pt modelId="{32D11D25-8CD6-8845-9600-F7A79831760B}" type="pres">
      <dgm:prSet presAssocID="{6ABE10F7-0506-9441-936A-03CAD8956194}" presName="sibTrans" presStyleCnt="0"/>
      <dgm:spPr/>
    </dgm:pt>
    <dgm:pt modelId="{3EBB8AC2-108A-064D-9230-450385396392}" type="pres">
      <dgm:prSet presAssocID="{D5755AC6-CEB1-EE46-947E-20860AC5B98B}" presName="node" presStyleLbl="node1" presStyleIdx="6" presStyleCnt="7">
        <dgm:presLayoutVars>
          <dgm:bulletEnabled val="1"/>
        </dgm:presLayoutVars>
      </dgm:prSet>
      <dgm:spPr/>
    </dgm:pt>
  </dgm:ptLst>
  <dgm:cxnLst>
    <dgm:cxn modelId="{1F75C2FE-3A0A-4944-85EC-A3D3BCD5AC71}" srcId="{E38D96EB-D00F-EB42-9FE4-B622509F3353}" destId="{9A6321FD-814E-C440-ABED-DB12CA1AD745}" srcOrd="2" destOrd="0" parTransId="{E5AB4341-5D48-D941-8F1F-84C872FEEA97}" sibTransId="{CB618772-EC44-3E47-8658-EBBBA739E5C9}"/>
    <dgm:cxn modelId="{5B75904D-7E43-324F-A0CA-4B6628969AD0}" srcId="{E38D96EB-D00F-EB42-9FE4-B622509F3353}" destId="{333F9987-4EBB-6348-8250-B7CF7BA63910}" srcOrd="3" destOrd="0" parTransId="{AEFF5B25-A50B-1242-8CE3-5B570486B3D8}" sibTransId="{F8E8382B-E82F-DC4A-9E6B-CD7EC97AAB2B}"/>
    <dgm:cxn modelId="{8DE6A2EB-5CE8-054F-A126-B874D4A7DE46}" type="presOf" srcId="{DC8E9491-37E4-634F-A8D8-B4D1A343CB95}" destId="{C966C183-157A-0140-9AEA-0DF28805D7AD}" srcOrd="0" destOrd="0" presId="urn:microsoft.com/office/officeart/2005/8/layout/default"/>
    <dgm:cxn modelId="{4DC76B7E-6B98-794E-BC44-8C1942E331E9}" srcId="{E38D96EB-D00F-EB42-9FE4-B622509F3353}" destId="{DC8E9491-37E4-634F-A8D8-B4D1A343CB95}" srcOrd="4" destOrd="0" parTransId="{EF16262B-77B1-044C-8485-1C37B5605A61}" sibTransId="{AC8BE66A-BE02-2E40-87EB-C11A5F149D6E}"/>
    <dgm:cxn modelId="{909C3AE4-B186-574B-9451-937487035D60}" type="presOf" srcId="{E38D96EB-D00F-EB42-9FE4-B622509F3353}" destId="{0515A0B4-0039-B141-B332-D3F909B74B10}" srcOrd="0" destOrd="0" presId="urn:microsoft.com/office/officeart/2005/8/layout/default"/>
    <dgm:cxn modelId="{B3DB4419-362A-104F-9522-653EEB06FEA4}" type="presOf" srcId="{D5755AC6-CEB1-EE46-947E-20860AC5B98B}" destId="{3EBB8AC2-108A-064D-9230-450385396392}" srcOrd="0" destOrd="0" presId="urn:microsoft.com/office/officeart/2005/8/layout/default"/>
    <dgm:cxn modelId="{ED2A57CD-4D94-B64E-A94E-FAB328CCD292}" type="presOf" srcId="{82840E6B-D9C6-544F-8A5D-108019503E04}" destId="{70DE319E-B04D-614F-B829-1D3D0AC44901}" srcOrd="0" destOrd="0" presId="urn:microsoft.com/office/officeart/2005/8/layout/default"/>
    <dgm:cxn modelId="{27C99FC2-271D-0E41-8A8F-AA5E176FBEFC}" srcId="{E38D96EB-D00F-EB42-9FE4-B622509F3353}" destId="{CC47EC7B-C6FA-3D44-AAF2-63CF09A8ABE2}" srcOrd="0" destOrd="0" parTransId="{F939CE7A-81A3-1F49-A3F5-5F5FF8708D04}" sibTransId="{94AB3E8D-20BE-5A44-8889-112D2D772607}"/>
    <dgm:cxn modelId="{4CF1013D-6AFB-E24B-92CD-A7175E150AC7}" type="presOf" srcId="{1D4A268E-7DD7-A94B-8B5B-77D78C32A523}" destId="{145A0319-9620-AC4B-9324-DED101B6BC8A}" srcOrd="0" destOrd="0" presId="urn:microsoft.com/office/officeart/2005/8/layout/default"/>
    <dgm:cxn modelId="{EEB2983E-AD27-734A-883F-2CC32B559D57}" type="presOf" srcId="{333F9987-4EBB-6348-8250-B7CF7BA63910}" destId="{812FB3A9-84BE-964F-BDCC-9FBD8D89B27A}" srcOrd="0" destOrd="0" presId="urn:microsoft.com/office/officeart/2005/8/layout/default"/>
    <dgm:cxn modelId="{C4E0F7D1-7BF8-9649-9195-CD0684D1CB78}" type="presOf" srcId="{CC47EC7B-C6FA-3D44-AAF2-63CF09A8ABE2}" destId="{570C6846-B159-FD41-AF5C-9EC290A90640}" srcOrd="0" destOrd="0" presId="urn:microsoft.com/office/officeart/2005/8/layout/default"/>
    <dgm:cxn modelId="{429C9DFB-A55B-6143-9349-0AC2F8A1E4C5}" srcId="{E38D96EB-D00F-EB42-9FE4-B622509F3353}" destId="{82840E6B-D9C6-544F-8A5D-108019503E04}" srcOrd="5" destOrd="0" parTransId="{AC14CBC9-B3AE-4546-9EF1-A8416743AF08}" sibTransId="{6ABE10F7-0506-9441-936A-03CAD8956194}"/>
    <dgm:cxn modelId="{5BF017EA-D66C-8243-A153-774123C7194D}" type="presOf" srcId="{9A6321FD-814E-C440-ABED-DB12CA1AD745}" destId="{305301F0-16CF-E543-8A7F-154BDDA45132}" srcOrd="0" destOrd="0" presId="urn:microsoft.com/office/officeart/2005/8/layout/default"/>
    <dgm:cxn modelId="{A8EF19DA-B89B-474B-8D9C-1233B3094391}" srcId="{E38D96EB-D00F-EB42-9FE4-B622509F3353}" destId="{D5755AC6-CEB1-EE46-947E-20860AC5B98B}" srcOrd="6" destOrd="0" parTransId="{BEB13048-5F3B-E04C-A9D0-92BF114ABEC9}" sibTransId="{0DA33743-A1F6-684A-AD80-71C8E9896C80}"/>
    <dgm:cxn modelId="{EC699931-1AEE-1741-A448-286B59A18425}" srcId="{E38D96EB-D00F-EB42-9FE4-B622509F3353}" destId="{1D4A268E-7DD7-A94B-8B5B-77D78C32A523}" srcOrd="1" destOrd="0" parTransId="{7B609A5F-2A48-8C45-912A-731C9D1137F7}" sibTransId="{41D29DD8-6AED-154B-B595-1C53CBD45D9A}"/>
    <dgm:cxn modelId="{A2D35C40-ECCA-554E-B570-2FAFA504A0BA}" type="presParOf" srcId="{0515A0B4-0039-B141-B332-D3F909B74B10}" destId="{570C6846-B159-FD41-AF5C-9EC290A90640}" srcOrd="0" destOrd="0" presId="urn:microsoft.com/office/officeart/2005/8/layout/default"/>
    <dgm:cxn modelId="{A9AC96E7-74D2-BD49-8D02-43B3EFBA9400}" type="presParOf" srcId="{0515A0B4-0039-B141-B332-D3F909B74B10}" destId="{CC8E94AE-4AF9-0241-86FA-A53B5FBBE6D4}" srcOrd="1" destOrd="0" presId="urn:microsoft.com/office/officeart/2005/8/layout/default"/>
    <dgm:cxn modelId="{FB71CD6E-08E9-4548-823D-4E8B071D35C8}" type="presParOf" srcId="{0515A0B4-0039-B141-B332-D3F909B74B10}" destId="{145A0319-9620-AC4B-9324-DED101B6BC8A}" srcOrd="2" destOrd="0" presId="urn:microsoft.com/office/officeart/2005/8/layout/default"/>
    <dgm:cxn modelId="{879329E0-0751-6746-BA10-7D85315F3288}" type="presParOf" srcId="{0515A0B4-0039-B141-B332-D3F909B74B10}" destId="{40FBF3DC-85D9-8149-BCE5-8FA5FA2B5F30}" srcOrd="3" destOrd="0" presId="urn:microsoft.com/office/officeart/2005/8/layout/default"/>
    <dgm:cxn modelId="{8F592D7F-E280-6C44-882E-49C97223EAA1}" type="presParOf" srcId="{0515A0B4-0039-B141-B332-D3F909B74B10}" destId="{305301F0-16CF-E543-8A7F-154BDDA45132}" srcOrd="4" destOrd="0" presId="urn:microsoft.com/office/officeart/2005/8/layout/default"/>
    <dgm:cxn modelId="{40914838-958E-314F-9EFB-A43BB3E58D6C}" type="presParOf" srcId="{0515A0B4-0039-B141-B332-D3F909B74B10}" destId="{C7D8B951-3B3D-4249-927D-A02905BCFDB9}" srcOrd="5" destOrd="0" presId="urn:microsoft.com/office/officeart/2005/8/layout/default"/>
    <dgm:cxn modelId="{699483E0-CDB1-434E-9D13-4BEF107B8B78}" type="presParOf" srcId="{0515A0B4-0039-B141-B332-D3F909B74B10}" destId="{812FB3A9-84BE-964F-BDCC-9FBD8D89B27A}" srcOrd="6" destOrd="0" presId="urn:microsoft.com/office/officeart/2005/8/layout/default"/>
    <dgm:cxn modelId="{928DF46E-373F-7346-9419-E49FFA10098D}" type="presParOf" srcId="{0515A0B4-0039-B141-B332-D3F909B74B10}" destId="{823A921B-8DCD-8C4D-A61F-AB5A621A5EBE}" srcOrd="7" destOrd="0" presId="urn:microsoft.com/office/officeart/2005/8/layout/default"/>
    <dgm:cxn modelId="{D5C9CA57-D919-DB40-B322-A5CE7BE08221}" type="presParOf" srcId="{0515A0B4-0039-B141-B332-D3F909B74B10}" destId="{C966C183-157A-0140-9AEA-0DF28805D7AD}" srcOrd="8" destOrd="0" presId="urn:microsoft.com/office/officeart/2005/8/layout/default"/>
    <dgm:cxn modelId="{25B99B2C-C5B4-714F-A181-6DCEF4DB2125}" type="presParOf" srcId="{0515A0B4-0039-B141-B332-D3F909B74B10}" destId="{32F12FE6-268C-E440-BEA3-572E133C4943}" srcOrd="9" destOrd="0" presId="urn:microsoft.com/office/officeart/2005/8/layout/default"/>
    <dgm:cxn modelId="{888727CC-EA81-0E42-8810-5BE848D28098}" type="presParOf" srcId="{0515A0B4-0039-B141-B332-D3F909B74B10}" destId="{70DE319E-B04D-614F-B829-1D3D0AC44901}" srcOrd="10" destOrd="0" presId="urn:microsoft.com/office/officeart/2005/8/layout/default"/>
    <dgm:cxn modelId="{F1504955-89C0-564C-93AB-5C84436AF5F9}" type="presParOf" srcId="{0515A0B4-0039-B141-B332-D3F909B74B10}" destId="{32D11D25-8CD6-8845-9600-F7A79831760B}" srcOrd="11" destOrd="0" presId="urn:microsoft.com/office/officeart/2005/8/layout/default"/>
    <dgm:cxn modelId="{89B38F32-FA30-714C-8B90-E9B6E87FB454}" type="presParOf" srcId="{0515A0B4-0039-B141-B332-D3F909B74B10}" destId="{3EBB8AC2-108A-064D-9230-450385396392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93A32-7A45-D44E-8F29-7150E698F1CD}">
      <dsp:nvSpPr>
        <dsp:cNvPr id="0" name=""/>
        <dsp:cNvSpPr/>
      </dsp:nvSpPr>
      <dsp:spPr>
        <a:xfrm>
          <a:off x="0" y="407744"/>
          <a:ext cx="8229600" cy="195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79044" rIns="638708" bIns="163576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Document-like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Semi-structured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Few Joins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Geospatial </a:t>
          </a:r>
        </a:p>
      </dsp:txBody>
      <dsp:txXfrm>
        <a:off x="0" y="407744"/>
        <a:ext cx="8229600" cy="1956150"/>
      </dsp:txXfrm>
    </dsp:sp>
    <dsp:sp modelId="{18139A5E-A15E-E84B-B089-03EA8B31324A}">
      <dsp:nvSpPr>
        <dsp:cNvPr id="0" name=""/>
        <dsp:cNvSpPr/>
      </dsp:nvSpPr>
      <dsp:spPr>
        <a:xfrm>
          <a:off x="411480" y="68263"/>
          <a:ext cx="5760720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Structure</a:t>
          </a:r>
        </a:p>
      </dsp:txBody>
      <dsp:txXfrm>
        <a:off x="444624" y="101407"/>
        <a:ext cx="5694432" cy="612672"/>
      </dsp:txXfrm>
    </dsp:sp>
    <dsp:sp modelId="{00B23E56-26C0-B141-9166-B1BAE2F7F2F9}">
      <dsp:nvSpPr>
        <dsp:cNvPr id="0" name=""/>
        <dsp:cNvSpPr/>
      </dsp:nvSpPr>
      <dsp:spPr>
        <a:xfrm>
          <a:off x="0" y="2827574"/>
          <a:ext cx="8229600" cy="1630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79044" rIns="638708" bIns="163576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Large or Huge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Distributed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Unpredictable</a:t>
          </a:r>
        </a:p>
      </dsp:txBody>
      <dsp:txXfrm>
        <a:off x="0" y="2827574"/>
        <a:ext cx="8229600" cy="1630125"/>
      </dsp:txXfrm>
    </dsp:sp>
    <dsp:sp modelId="{ADBECE7B-A100-D24D-9AF0-BFED97ACD534}">
      <dsp:nvSpPr>
        <dsp:cNvPr id="0" name=""/>
        <dsp:cNvSpPr/>
      </dsp:nvSpPr>
      <dsp:spPr>
        <a:xfrm>
          <a:off x="411480" y="2488094"/>
          <a:ext cx="5760720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Volume</a:t>
          </a:r>
        </a:p>
      </dsp:txBody>
      <dsp:txXfrm>
        <a:off x="444624" y="2521238"/>
        <a:ext cx="5694432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C6846-B159-FD41-AF5C-9EC290A90640}">
      <dsp:nvSpPr>
        <dsp:cNvPr id="0" name=""/>
        <dsp:cNvSpPr/>
      </dsp:nvSpPr>
      <dsp:spPr>
        <a:xfrm>
          <a:off x="545418" y="119"/>
          <a:ext cx="2138288" cy="12829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Document Management systems</a:t>
          </a:r>
        </a:p>
      </dsp:txBody>
      <dsp:txXfrm>
        <a:off x="545418" y="119"/>
        <a:ext cx="2138288" cy="1282973"/>
      </dsp:txXfrm>
    </dsp:sp>
    <dsp:sp modelId="{145A0319-9620-AC4B-9324-DED101B6BC8A}">
      <dsp:nvSpPr>
        <dsp:cNvPr id="0" name=""/>
        <dsp:cNvSpPr/>
      </dsp:nvSpPr>
      <dsp:spPr>
        <a:xfrm>
          <a:off x="2897536" y="119"/>
          <a:ext cx="2138288" cy="128297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E-commerce (catalog portion only)</a:t>
          </a:r>
        </a:p>
      </dsp:txBody>
      <dsp:txXfrm>
        <a:off x="2897536" y="119"/>
        <a:ext cx="2138288" cy="1282973"/>
      </dsp:txXfrm>
    </dsp:sp>
    <dsp:sp modelId="{305301F0-16CF-E543-8A7F-154BDDA45132}">
      <dsp:nvSpPr>
        <dsp:cNvPr id="0" name=""/>
        <dsp:cNvSpPr/>
      </dsp:nvSpPr>
      <dsp:spPr>
        <a:xfrm>
          <a:off x="5249654" y="119"/>
          <a:ext cx="2138288" cy="128297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Archiving / event logging</a:t>
          </a:r>
        </a:p>
      </dsp:txBody>
      <dsp:txXfrm>
        <a:off x="5249654" y="119"/>
        <a:ext cx="2138288" cy="1282973"/>
      </dsp:txXfrm>
    </dsp:sp>
    <dsp:sp modelId="{812FB3A9-84BE-964F-BDCC-9FBD8D89B27A}">
      <dsp:nvSpPr>
        <dsp:cNvPr id="0" name=""/>
        <dsp:cNvSpPr/>
      </dsp:nvSpPr>
      <dsp:spPr>
        <a:xfrm>
          <a:off x="545418" y="1496921"/>
          <a:ext cx="2138288" cy="128297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Real time analytics (based on logging)</a:t>
          </a:r>
        </a:p>
      </dsp:txBody>
      <dsp:txXfrm>
        <a:off x="545418" y="1496921"/>
        <a:ext cx="2138288" cy="1282973"/>
      </dsp:txXfrm>
    </dsp:sp>
    <dsp:sp modelId="{C966C183-157A-0140-9AEA-0DF28805D7AD}">
      <dsp:nvSpPr>
        <dsp:cNvPr id="0" name=""/>
        <dsp:cNvSpPr/>
      </dsp:nvSpPr>
      <dsp:spPr>
        <a:xfrm>
          <a:off x="2897536" y="1496921"/>
          <a:ext cx="2138288" cy="128297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Gaming </a:t>
          </a:r>
        </a:p>
      </dsp:txBody>
      <dsp:txXfrm>
        <a:off x="2897536" y="1496921"/>
        <a:ext cx="2138288" cy="1282973"/>
      </dsp:txXfrm>
    </dsp:sp>
    <dsp:sp modelId="{70DE319E-B04D-614F-B829-1D3D0AC44901}">
      <dsp:nvSpPr>
        <dsp:cNvPr id="0" name=""/>
        <dsp:cNvSpPr/>
      </dsp:nvSpPr>
      <dsp:spPr>
        <a:xfrm>
          <a:off x="5249654" y="1496921"/>
          <a:ext cx="2138288" cy="12829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Geospatial </a:t>
          </a:r>
        </a:p>
      </dsp:txBody>
      <dsp:txXfrm>
        <a:off x="5249654" y="1496921"/>
        <a:ext cx="2138288" cy="1282973"/>
      </dsp:txXfrm>
    </dsp:sp>
    <dsp:sp modelId="{3EBB8AC2-108A-064D-9230-450385396392}">
      <dsp:nvSpPr>
        <dsp:cNvPr id="0" name=""/>
        <dsp:cNvSpPr/>
      </dsp:nvSpPr>
      <dsp:spPr>
        <a:xfrm>
          <a:off x="2897536" y="2993724"/>
          <a:ext cx="2138288" cy="128297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Mobile</a:t>
          </a:r>
        </a:p>
      </dsp:txBody>
      <dsp:txXfrm>
        <a:off x="2897536" y="2993724"/>
        <a:ext cx="2138288" cy="1282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AF291-E2E7-44EB-8439-FA786F7DC7FE}" type="datetimeFigureOut">
              <a:rPr lang="fr-CA" smtClean="0"/>
              <a:t>2016-05-10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4302C-9CDC-43BE-99A4-1C6206D34E8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7915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3.2 Document Validation = Data Governance</a:t>
            </a:r>
            <a:br>
              <a:rPr lang="en-US" dirty="0"/>
            </a:br>
            <a:r>
              <a:rPr lang="en-US" dirty="0"/>
              <a:t>3.2 Encryption at Rest is huge (but part of Enterprise Version)</a:t>
            </a:r>
            <a:br>
              <a:rPr lang="en-US" dirty="0"/>
            </a:br>
            <a:r>
              <a:rPr lang="en-US" dirty="0"/>
              <a:t>3.2 $lookup is huge (joins)</a:t>
            </a:r>
            <a:br>
              <a:rPr lang="en-US" dirty="0"/>
            </a:br>
            <a:r>
              <a:rPr lang="en-US" dirty="0"/>
              <a:t>3.2 Compass</a:t>
            </a:r>
            <a:r>
              <a:rPr lang="en-US" baseline="0" dirty="0"/>
              <a:t> is a great tools for DevOps (enterprise only).</a:t>
            </a:r>
            <a:br>
              <a:rPr lang="en-US" baseline="0" dirty="0"/>
            </a:br>
            <a:r>
              <a:rPr lang="en-US" baseline="0" dirty="0"/>
              <a:t>3.0 Compression in is huge (70% reduction on average!)</a:t>
            </a:r>
            <a:br>
              <a:rPr lang="en-US" baseline="0" dirty="0"/>
            </a:br>
            <a:r>
              <a:rPr lang="en-US" baseline="0" dirty="0"/>
              <a:t>3.0 Storage Engine is huge (and allows for In-Memory Storage Engine)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86969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47415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97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$lookup</a:t>
            </a:r>
            <a:r>
              <a:rPr lang="en-US" baseline="0" dirty="0"/>
              <a:t> – this creates new documents which contain everything from the previous stage but augmented with data from any document from the second collection containing a matching colored star (i.e., the blue and yellow stars had matching lookup values, whereas the red star had none)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3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3.2 Document Validation = Data Governance</a:t>
            </a:r>
            <a:br>
              <a:rPr lang="en-US" dirty="0"/>
            </a:br>
            <a:r>
              <a:rPr lang="en-US" dirty="0"/>
              <a:t>3.2 Encryption at Rest is huge (but part of Enterprise Version)</a:t>
            </a:r>
            <a:br>
              <a:rPr lang="en-US" dirty="0"/>
            </a:br>
            <a:r>
              <a:rPr lang="en-US" dirty="0"/>
              <a:t>3.2 $lookup is huge (joins)</a:t>
            </a:r>
            <a:br>
              <a:rPr lang="en-US" dirty="0"/>
            </a:br>
            <a:r>
              <a:rPr lang="en-US" dirty="0"/>
              <a:t>3.2 Compass</a:t>
            </a:r>
            <a:r>
              <a:rPr lang="en-US" baseline="0" dirty="0"/>
              <a:t> is a great tools for DevOps (enterprise only).</a:t>
            </a:r>
            <a:br>
              <a:rPr lang="en-US" baseline="0" dirty="0"/>
            </a:br>
            <a:r>
              <a:rPr lang="en-US" baseline="0" dirty="0"/>
              <a:t>3.0 Compression in is huge (70% reduction on average!)</a:t>
            </a:r>
            <a:br>
              <a:rPr lang="en-US" baseline="0" dirty="0"/>
            </a:br>
            <a:r>
              <a:rPr lang="en-US" baseline="0" dirty="0"/>
              <a:t>3.0 Storage Engine is huge (and allows for In-Memory Storage Engine)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6580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3.2 Document Validation = Data Governance</a:t>
            </a:r>
            <a:br>
              <a:rPr lang="en-US" dirty="0"/>
            </a:br>
            <a:r>
              <a:rPr lang="en-US" dirty="0"/>
              <a:t>3.2 Encryption at Rest is huge (but part of Enterprise Version)</a:t>
            </a:r>
            <a:br>
              <a:rPr lang="en-US" dirty="0"/>
            </a:br>
            <a:r>
              <a:rPr lang="en-US" dirty="0"/>
              <a:t>3.2 $lookup is huge (joins)</a:t>
            </a:r>
            <a:br>
              <a:rPr lang="en-US" dirty="0"/>
            </a:br>
            <a:r>
              <a:rPr lang="en-US" dirty="0"/>
              <a:t>3.2 Compass</a:t>
            </a:r>
            <a:r>
              <a:rPr lang="en-US" baseline="0" dirty="0"/>
              <a:t> is a great tools for DevOps (enterprise only).</a:t>
            </a:r>
            <a:br>
              <a:rPr lang="en-US" baseline="0" dirty="0"/>
            </a:br>
            <a:r>
              <a:rPr lang="en-US" baseline="0" dirty="0"/>
              <a:t>3.0 Compression in is huge (70% reduction on average!)</a:t>
            </a:r>
            <a:br>
              <a:rPr lang="en-US" baseline="0" dirty="0"/>
            </a:br>
            <a:r>
              <a:rPr lang="en-US" baseline="0" dirty="0"/>
              <a:t>3.0 Storage Engine is huge (and allows for In-Memory Storage Engine)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6435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61970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13529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92768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4016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06561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77126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9720073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43721677-CBE2-4CC0-97F9-E0979B41DE1A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>
            <a:lvl1pPr>
              <a:defRPr sz="1400"/>
            </a:lvl1pPr>
          </a:lstStyle>
          <a:p>
            <a:fld id="{90FF20D7-AB5C-4FF6-B9D3-06AE38DF5293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29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>
            <a:lvl1pPr>
              <a:defRPr sz="1400"/>
            </a:lvl1pPr>
          </a:lstStyle>
          <a:p>
            <a:fld id="{B6E2DC32-FF93-458D-9278-F7047FE92871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822960"/>
            <a:ext cx="4662994" cy="160800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6624" y="822960"/>
            <a:ext cx="5226799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430966"/>
            <a:ext cx="4662994" cy="358883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>
            <a:lvl1pPr>
              <a:defRPr sz="1400"/>
            </a:lvl1pPr>
          </a:lstStyle>
          <a:p>
            <a:fld id="{A677F209-644D-48BC-B05B-83EB039E8A1B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>
            <a:lvl1pPr>
              <a:defRPr sz="1400"/>
            </a:lvl1pPr>
          </a:lstStyle>
          <a:p>
            <a:fld id="{EE590365-CD5C-4C60-856A-187C23A08C2D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E6BE5-B160-4C89-B1DA-70CC697FF1C6}" type="datetimeFigureOut">
              <a:rPr lang="en-US" smtClean="0"/>
              <a:t>5/10/2016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885-EF92-493D-8DAF-5004FEE2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12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EE8E774-9593-4476-B6D1-A93A4B961120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61" r:id="rId3"/>
    <p:sldLayoutId id="2147483653" r:id="rId4"/>
    <p:sldLayoutId id="2147483656" r:id="rId5"/>
    <p:sldLayoutId id="2147483660" r:id="rId6"/>
    <p:sldLayoutId id="2147483662" r:id="rId7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vidjeet/MongoDB-Presentation.gi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authors/wes-mcclure" TargetMode="External"/><Relationship Id="rId7" Type="http://schemas.openxmlformats.org/officeDocument/2006/relationships/hyperlink" Target="github.com/davidjeet" TargetMode="External"/><Relationship Id="rId2" Type="http://schemas.openxmlformats.org/officeDocument/2006/relationships/hyperlink" Target="http://www.amazon.com/Kristina-Chodorow/e/B003XFYXN4/ref=dp_byline_cont_book_1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linkedin.com/in/nosqlguy" TargetMode="External"/><Relationship Id="rId5" Type="http://schemas.openxmlformats.org/officeDocument/2006/relationships/hyperlink" Target="endgameanalytics.com" TargetMode="External"/><Relationship Id="rId4" Type="http://schemas.openxmlformats.org/officeDocument/2006/relationships/hyperlink" Target="https://twitter.com/davidjee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Introduction to MongoDB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Green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84438"/>
            <a:ext cx="1714500" cy="4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1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Trends – Google</a:t>
            </a:r>
            <a:br>
              <a:rPr lang="en-US" dirty="0"/>
            </a:b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1866613"/>
            <a:ext cx="10256898" cy="36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84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1"/>
            <a:ext cx="4662994" cy="769534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128" y="1716768"/>
            <a:ext cx="4662994" cy="4550467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b="1" dirty="0">
                <a:solidFill>
                  <a:srgbClr val="FF0000"/>
                </a:solidFill>
              </a:rPr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dirty="0"/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Advanced Features</a:t>
            </a:r>
          </a:p>
          <a:p>
            <a:endParaRPr lang="en-US" sz="2000" dirty="0"/>
          </a:p>
          <a:p>
            <a:r>
              <a:rPr lang="en-US" sz="2000" dirty="0"/>
              <a:t>Final Remarks</a:t>
            </a:r>
            <a:endParaRPr lang="fr-CA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285" y="1207728"/>
            <a:ext cx="5508715" cy="3305229"/>
          </a:xfrm>
        </p:spPr>
      </p:pic>
    </p:spTree>
    <p:extLst>
      <p:ext uri="{BB962C8B-B14F-4D97-AF65-F5344CB8AC3E}">
        <p14:creationId xmlns:p14="http://schemas.microsoft.com/office/powerpoint/2010/main" val="1614033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521004"/>
              </p:ext>
            </p:extLst>
          </p:nvPr>
        </p:nvGraphicFramePr>
        <p:xfrm>
          <a:off x="2268306" y="1623792"/>
          <a:ext cx="7543514" cy="46290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053925">
                  <a:extLst>
                    <a:ext uri="{9D8B030D-6E8A-4147-A177-3AD203B41FA5}">
                      <a16:colId xmlns:a16="http://schemas.microsoft.com/office/drawing/2014/main" val="1350722659"/>
                    </a:ext>
                  </a:extLst>
                </a:gridCol>
                <a:gridCol w="3489589">
                  <a:extLst>
                    <a:ext uri="{9D8B030D-6E8A-4147-A177-3AD203B41FA5}">
                      <a16:colId xmlns:a16="http://schemas.microsoft.com/office/drawing/2014/main" val="2967525966"/>
                    </a:ext>
                  </a:extLst>
                </a:gridCol>
              </a:tblGrid>
              <a:tr h="605700">
                <a:tc>
                  <a:txBody>
                    <a:bodyPr/>
                    <a:lstStyle/>
                    <a:p>
                      <a:r>
                        <a:rPr lang="en-US" sz="2400" dirty="0"/>
                        <a:t>SQL 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Mongo 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24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142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collection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326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4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319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field</a:t>
                      </a:r>
                      <a:r>
                        <a:rPr lang="en-US" sz="2400" baseline="0" dirty="0"/>
                        <a:t>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458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table joins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embedding &amp; linking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8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997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aggregation (e.g. group by)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map/reduce </a:t>
                      </a:r>
                      <a:r>
                        <a:rPr lang="en-US" sz="2400" b="1" i="1" dirty="0"/>
                        <a:t>–or–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aggregation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010269"/>
                  </a:ext>
                </a:extLst>
              </a:tr>
            </a:tbl>
          </a:graphicData>
        </a:graphic>
      </p:graphicFrame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024129" y="811248"/>
            <a:ext cx="9720072" cy="688780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When you say…IN MONGO IT’s LIKE…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71029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30568"/>
          </a:xfrm>
        </p:spPr>
        <p:txBody>
          <a:bodyPr/>
          <a:lstStyle/>
          <a:p>
            <a:r>
              <a:rPr lang="en-US" sz="5400" dirty="0"/>
              <a:t>BSON DATA FORMAT</a:t>
            </a:r>
            <a:endParaRPr lang="fr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616033" y="1999074"/>
            <a:ext cx="3374855" cy="822960"/>
          </a:xfrm>
        </p:spPr>
        <p:txBody>
          <a:bodyPr>
            <a:normAutofit/>
          </a:bodyPr>
          <a:lstStyle/>
          <a:p>
            <a:r>
              <a:rPr lang="en-US" sz="3200" dirty="0"/>
              <a:t>JSON</a:t>
            </a:r>
            <a:endParaRPr lang="fr-CA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718775" y="2787226"/>
            <a:ext cx="3272114" cy="334157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Number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String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Boolean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Array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Object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null</a:t>
            </a:r>
          </a:p>
          <a:p>
            <a:endParaRPr lang="en-US" sz="2800" dirty="0"/>
          </a:p>
          <a:p>
            <a:endParaRPr lang="fr-CA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836775" y="2033882"/>
            <a:ext cx="3368869" cy="822960"/>
          </a:xfrm>
        </p:spPr>
        <p:txBody>
          <a:bodyPr>
            <a:normAutofit/>
          </a:bodyPr>
          <a:lstStyle/>
          <a:p>
            <a:r>
              <a:rPr lang="en-US" sz="3200" kern="0" dirty="0"/>
              <a:t>BSON = JSON +</a:t>
            </a:r>
            <a:endParaRPr lang="fr-CA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5823030" y="2822034"/>
            <a:ext cx="3023019" cy="3341572"/>
          </a:xfrm>
        </p:spPr>
        <p:txBody>
          <a:bodyPr>
            <a:normAutofit/>
          </a:bodyPr>
          <a:lstStyle/>
          <a:p>
            <a:pPr marL="742950" lvl="2" indent="-342900">
              <a:buSzTx/>
              <a:buFont typeface="Wingdings" panose="05000000000000000000" pitchFamily="2" charset="2"/>
              <a:buChar char="Ø"/>
            </a:pPr>
            <a:r>
              <a:rPr lang="en-US" sz="2800" dirty="0"/>
              <a:t>ObjectId</a:t>
            </a:r>
          </a:p>
          <a:p>
            <a:pPr marL="742950" lvl="2" indent="-342900">
              <a:buSzTx/>
              <a:buFont typeface="Wingdings" panose="05000000000000000000" pitchFamily="2" charset="2"/>
              <a:buChar char="Ø"/>
            </a:pPr>
            <a:r>
              <a:rPr lang="en-US" sz="2800" dirty="0"/>
              <a:t>DateTime</a:t>
            </a:r>
          </a:p>
          <a:p>
            <a:pPr marL="742950" lvl="2" indent="-342900">
              <a:buSzTx/>
              <a:buFont typeface="Wingdings" panose="05000000000000000000" pitchFamily="2" charset="2"/>
              <a:buChar char="Ø"/>
            </a:pPr>
            <a:r>
              <a:rPr lang="en-US" sz="2800" dirty="0"/>
              <a:t>Byte Arrays</a:t>
            </a:r>
          </a:p>
          <a:p>
            <a:pPr marL="742950" lvl="2" indent="-342900">
              <a:buSzTx/>
              <a:buFont typeface="Wingdings" panose="05000000000000000000" pitchFamily="2" charset="2"/>
              <a:buChar char="Ø"/>
            </a:pPr>
            <a:r>
              <a:rPr lang="en-US" sz="2800" dirty="0"/>
              <a:t>GeoSpatial</a:t>
            </a:r>
          </a:p>
          <a:p>
            <a:endParaRPr lang="fr-CA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5208998" y="2208944"/>
            <a:ext cx="10274" cy="3503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41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Example BSON Document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61" y="1683623"/>
            <a:ext cx="9720072" cy="459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43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1"/>
            <a:ext cx="4662994" cy="759260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2208" y="1774417"/>
            <a:ext cx="4854914" cy="4504090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dirty="0"/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Advanced Features</a:t>
            </a:r>
          </a:p>
          <a:p>
            <a:endParaRPr lang="en-US" sz="2000" dirty="0"/>
          </a:p>
          <a:p>
            <a:r>
              <a:rPr lang="en-US" sz="2000" dirty="0"/>
              <a:t>Final Remarks</a:t>
            </a:r>
            <a:endParaRPr lang="fr-CA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4712" y="1063515"/>
            <a:ext cx="5356288" cy="4017216"/>
          </a:xfrm>
        </p:spPr>
      </p:pic>
    </p:spTree>
    <p:extLst>
      <p:ext uri="{BB962C8B-B14F-4D97-AF65-F5344CB8AC3E}">
        <p14:creationId xmlns:p14="http://schemas.microsoft.com/office/powerpoint/2010/main" val="307000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068923"/>
          </a:xfrm>
        </p:spPr>
        <p:txBody>
          <a:bodyPr/>
          <a:lstStyle/>
          <a:p>
            <a:r>
              <a:rPr lang="en-US" sz="5400" dirty="0"/>
              <a:t>Installing MongoDB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5" y="1571432"/>
            <a:ext cx="6557772" cy="44535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95922" y="5555324"/>
            <a:ext cx="7181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https://www.mongodb.com/download-center#community</a:t>
            </a:r>
          </a:p>
        </p:txBody>
      </p:sp>
    </p:spTree>
    <p:extLst>
      <p:ext uri="{BB962C8B-B14F-4D97-AF65-F5344CB8AC3E}">
        <p14:creationId xmlns:p14="http://schemas.microsoft.com/office/powerpoint/2010/main" val="3016153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068923"/>
          </a:xfrm>
        </p:spPr>
        <p:txBody>
          <a:bodyPr/>
          <a:lstStyle/>
          <a:p>
            <a:r>
              <a:rPr lang="en-US" sz="5400" dirty="0"/>
              <a:t>Installing MongoDB (cont’d)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174" y="1654139"/>
            <a:ext cx="4216351" cy="6857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61088" y="1744702"/>
            <a:ext cx="3041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Executables install path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174" y="2537299"/>
            <a:ext cx="3448050" cy="2476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27833" y="4097327"/>
            <a:ext cx="2215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MongoDB server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9840" y="2676393"/>
            <a:ext cx="431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MongoDB interactive console (CLI)</a:t>
            </a:r>
          </a:p>
        </p:txBody>
      </p:sp>
      <p:cxnSp>
        <p:nvCxnSpPr>
          <p:cNvPr id="21" name="Straight Arrow Connector 20"/>
          <p:cNvCxnSpPr>
            <a:stCxn id="14" idx="1"/>
          </p:cNvCxnSpPr>
          <p:nvPr/>
        </p:nvCxnSpPr>
        <p:spPr>
          <a:xfrm flipH="1" flipV="1">
            <a:off x="2835668" y="3394501"/>
            <a:ext cx="2392165" cy="9336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1"/>
          </p:cNvCxnSpPr>
          <p:nvPr/>
        </p:nvCxnSpPr>
        <p:spPr>
          <a:xfrm flipH="1">
            <a:off x="2753474" y="2907226"/>
            <a:ext cx="2646366" cy="133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1"/>
            <a:endCxn id="8" idx="3"/>
          </p:cNvCxnSpPr>
          <p:nvPr/>
        </p:nvCxnSpPr>
        <p:spPr>
          <a:xfrm flipH="1">
            <a:off x="5579525" y="1975535"/>
            <a:ext cx="1581563" cy="2150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8" y="5518261"/>
            <a:ext cx="7868240" cy="48921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580885" y="4555486"/>
            <a:ext cx="3230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Running MongoDB server</a:t>
            </a:r>
          </a:p>
        </p:txBody>
      </p:sp>
      <p:cxnSp>
        <p:nvCxnSpPr>
          <p:cNvPr id="31" name="Straight Arrow Connector 30"/>
          <p:cNvCxnSpPr>
            <a:stCxn id="30" idx="1"/>
          </p:cNvCxnSpPr>
          <p:nvPr/>
        </p:nvCxnSpPr>
        <p:spPr>
          <a:xfrm flipH="1">
            <a:off x="4458984" y="4786319"/>
            <a:ext cx="4121901" cy="79477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692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9" y="702038"/>
            <a:ext cx="9720072" cy="698642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Using the console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00680"/>
            <a:ext cx="8357098" cy="4796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584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9" y="702038"/>
            <a:ext cx="9720072" cy="698642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Simple Query Translations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74652" y="5914404"/>
            <a:ext cx="79340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https://docs.mongodb.com/manual/reference/sql-comparison/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94" y="5023820"/>
            <a:ext cx="6822468" cy="885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94" y="3730300"/>
            <a:ext cx="8990315" cy="11319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294" y="2437746"/>
            <a:ext cx="7043965" cy="12147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295" y="1740308"/>
            <a:ext cx="4644346" cy="5755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1154503" y="1389677"/>
            <a:ext cx="2937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kzidenz"/>
              </a:rPr>
              <a:t>SQL SELECT Statements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72185" y="139517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kzidenz"/>
              </a:rPr>
              <a:t>MongoDB find() Statements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082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1"/>
            <a:ext cx="4662994" cy="719073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128" y="1893025"/>
            <a:ext cx="4662994" cy="4226688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dirty="0"/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dirty="0"/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Advanced Features</a:t>
            </a:r>
          </a:p>
          <a:p>
            <a:endParaRPr lang="en-US" sz="2000" dirty="0"/>
          </a:p>
          <a:p>
            <a:r>
              <a:rPr lang="en-US" sz="2000" dirty="0"/>
              <a:t>Final Remarks</a:t>
            </a:r>
            <a:endParaRPr lang="fr-CA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9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9455" y="1542034"/>
            <a:ext cx="5902599" cy="2464335"/>
          </a:xfrm>
        </p:spPr>
      </p:pic>
      <p:sp>
        <p:nvSpPr>
          <p:cNvPr id="10" name="TextBox 9"/>
          <p:cNvSpPr txBox="1"/>
          <p:nvPr/>
        </p:nvSpPr>
        <p:spPr>
          <a:xfrm>
            <a:off x="6667930" y="4202131"/>
            <a:ext cx="5312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(…and transparent fault tolerance) </a:t>
            </a:r>
          </a:p>
        </p:txBody>
      </p:sp>
    </p:spTree>
    <p:extLst>
      <p:ext uri="{BB962C8B-B14F-4D97-AF65-F5344CB8AC3E}">
        <p14:creationId xmlns:p14="http://schemas.microsoft.com/office/powerpoint/2010/main" val="137980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9" y="702038"/>
            <a:ext cx="9720072" cy="698642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Simple Query Translations (CONT’D)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74652" y="5914404"/>
            <a:ext cx="79340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https://docs.mongodb.com/manual/reference/sql-comparison/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9" y="2035360"/>
            <a:ext cx="6691763" cy="1271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9" y="3395758"/>
            <a:ext cx="7041084" cy="1287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9" y="4778293"/>
            <a:ext cx="6784231" cy="1123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918197" y="1434045"/>
            <a:ext cx="2937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kzidenz"/>
              </a:rPr>
              <a:t>SQL SELECT Statements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74652" y="1408314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kzidenz"/>
              </a:rPr>
              <a:t>MongoDB find() Statements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825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0"/>
            <a:ext cx="4662994" cy="810631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128" y="1787703"/>
            <a:ext cx="4662994" cy="4232097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dirty="0"/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dirty="0"/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Advanced Features</a:t>
            </a:r>
          </a:p>
          <a:p>
            <a:endParaRPr lang="en-US" sz="2000" dirty="0"/>
          </a:p>
          <a:p>
            <a:r>
              <a:rPr lang="en-US" sz="2000" dirty="0"/>
              <a:t>Final Remarks</a:t>
            </a:r>
            <a:endParaRPr lang="fr-CA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7998" y="1407559"/>
            <a:ext cx="5420643" cy="3367141"/>
          </a:xfrm>
        </p:spPr>
      </p:pic>
    </p:spTree>
    <p:extLst>
      <p:ext uri="{BB962C8B-B14F-4D97-AF65-F5344CB8AC3E}">
        <p14:creationId xmlns:p14="http://schemas.microsoft.com/office/powerpoint/2010/main" val="3438675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C#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5126" y="3388219"/>
            <a:ext cx="9002595" cy="590602"/>
          </a:xfrm>
        </p:spPr>
        <p:txBody>
          <a:bodyPr>
            <a:normAutofit/>
          </a:bodyPr>
          <a:lstStyle/>
          <a:p>
            <a:r>
              <a:rPr lang="fr-CA" sz="2800" dirty="0">
                <a:hlinkClick r:id="rId2"/>
              </a:rPr>
              <a:t>https://github.com/davidjeet/MongoDB-Presentation.git</a:t>
            </a:r>
            <a:endParaRPr lang="fr-CA" sz="2800" dirty="0"/>
          </a:p>
          <a:p>
            <a:endParaRPr lang="fr-CA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05126" y="2921862"/>
            <a:ext cx="8905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Basic CRUD examples and aggregation framework example:</a:t>
            </a:r>
          </a:p>
        </p:txBody>
      </p:sp>
    </p:spTree>
    <p:extLst>
      <p:ext uri="{BB962C8B-B14F-4D97-AF65-F5344CB8AC3E}">
        <p14:creationId xmlns:p14="http://schemas.microsoft.com/office/powerpoint/2010/main" val="1854035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0"/>
            <a:ext cx="4662994" cy="790083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3320" y="1893025"/>
            <a:ext cx="5437680" cy="3236323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128" y="1893025"/>
            <a:ext cx="4662994" cy="4252645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dirty="0"/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dirty="0"/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Advanced Features</a:t>
            </a:r>
          </a:p>
          <a:p>
            <a:endParaRPr lang="en-US" sz="2000" dirty="0"/>
          </a:p>
          <a:p>
            <a:r>
              <a:rPr lang="en-US" sz="2000" dirty="0"/>
              <a:t>Final Remarks</a:t>
            </a:r>
            <a:endParaRPr lang="fr-CA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236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Advanced FEatures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849549" y="2352166"/>
            <a:ext cx="4196423" cy="2450387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CA" sz="2400" dirty="0"/>
              <a:t>REPLICATION/ SHARDING</a:t>
            </a:r>
          </a:p>
          <a:p>
            <a:pPr marL="457200" indent="-457200">
              <a:buFont typeface="+mj-lt"/>
              <a:buAutoNum type="arabicPeriod"/>
            </a:pPr>
            <a:r>
              <a:rPr lang="fr-CA" sz="2400" dirty="0"/>
              <a:t>JOINS ($lookup)</a:t>
            </a:r>
          </a:p>
          <a:p>
            <a:pPr marL="457200" indent="-457200">
              <a:buFont typeface="+mj-lt"/>
              <a:buAutoNum type="arabicPeriod"/>
            </a:pPr>
            <a:r>
              <a:rPr lang="fr-CA" sz="2400" dirty="0"/>
              <a:t>AGGREGATION</a:t>
            </a:r>
          </a:p>
          <a:p>
            <a:pPr marL="457200" indent="-457200">
              <a:buFont typeface="+mj-lt"/>
              <a:buAutoNum type="arabicPeriod"/>
            </a:pPr>
            <a:r>
              <a:rPr lang="fr-CA" sz="2400" dirty="0"/>
              <a:t>GRIDFS</a:t>
            </a:r>
          </a:p>
          <a:p>
            <a:pPr marL="457200" indent="-457200">
              <a:buFont typeface="+mj-lt"/>
              <a:buAutoNum type="arabicPeriod"/>
            </a:pPr>
            <a:endParaRPr lang="fr-CA" sz="2400" dirty="0"/>
          </a:p>
          <a:p>
            <a:endParaRPr lang="fr-CA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D58D-B013-4FAD-9550-7CE6737AD580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7170" name="Picture 2" descr="One Does Not Simply Meme | ONE DOES NOT SIMPLY USE MONGODB OUT OF THE BOX | image tagged in memes,one does not simply | made w/ Imgflip meme ma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94" y="1863522"/>
            <a:ext cx="7113383" cy="419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33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9" y="862619"/>
            <a:ext cx="9720072" cy="861785"/>
          </a:xfrm>
        </p:spPr>
        <p:txBody>
          <a:bodyPr/>
          <a:lstStyle/>
          <a:p>
            <a:r>
              <a:rPr lang="fr-CA" dirty="0"/>
              <a:t>Sharding &amp; Replication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8157682" y="1590349"/>
            <a:ext cx="3757772" cy="434811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Sharding</a:t>
            </a:r>
            <a:r>
              <a:rPr lang="en-US" dirty="0"/>
              <a:t> allows for horizontal scaling (partition tolerance).</a:t>
            </a:r>
          </a:p>
          <a:p>
            <a:r>
              <a:rPr lang="en-US" b="1" dirty="0">
                <a:solidFill>
                  <a:srgbClr val="0070C0"/>
                </a:solidFill>
              </a:rPr>
              <a:t>Replication</a:t>
            </a:r>
            <a:r>
              <a:rPr lang="en-US" dirty="0"/>
              <a:t> allows for high availability.</a:t>
            </a:r>
          </a:p>
          <a:p>
            <a:r>
              <a:rPr lang="en-US" dirty="0"/>
              <a:t>In combination, the number of servers to manage can grow quite quickly!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9" name="Picture 2" descr="http://blog.optimal.io/assets/img/how-to-do-mongodb-shar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0350"/>
            <a:ext cx="8763855" cy="443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574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7" y="831796"/>
            <a:ext cx="9720072" cy="861785"/>
          </a:xfrm>
        </p:spPr>
        <p:txBody>
          <a:bodyPr/>
          <a:lstStyle/>
          <a:p>
            <a:r>
              <a:rPr lang="fr-CA" dirty="0"/>
              <a:t>MONGDB AS-a-SERVICE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687" y="2121595"/>
            <a:ext cx="8428287" cy="1738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687" y="4106005"/>
            <a:ext cx="8428287" cy="211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84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52208" y="904713"/>
            <a:ext cx="9720072" cy="574766"/>
          </a:xfrm>
        </p:spPr>
        <p:txBody>
          <a:bodyPr>
            <a:normAutofit fontScale="90000"/>
          </a:bodyPr>
          <a:lstStyle/>
          <a:p>
            <a:r>
              <a:rPr lang="fr-CA" dirty="0"/>
              <a:t>Joins (Mongo v3.2+)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122" name="Picture 2" descr="https://webassets.mongodb.com/_com_assets/cms/image06-bcc4a2229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565" y="1479478"/>
            <a:ext cx="8988768" cy="47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499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7" y="831796"/>
            <a:ext cx="9720072" cy="861785"/>
          </a:xfrm>
        </p:spPr>
        <p:txBody>
          <a:bodyPr/>
          <a:lstStyle/>
          <a:p>
            <a:r>
              <a:rPr lang="fr-CA" dirty="0"/>
              <a:t>Aggregation Framework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055" name="Picture 20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813" y="1915125"/>
            <a:ext cx="8925944" cy="38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89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/>
              <a:t>Conceptual Model of Aggregation Framework 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588000" y="1768006"/>
            <a:ext cx="0" cy="4578204"/>
          </a:xfrm>
          <a:prstGeom prst="line">
            <a:avLst/>
          </a:prstGeom>
          <a:ln w="12700">
            <a:solidFill>
              <a:srgbClr val="6EA3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4"/>
          <p:cNvSpPr txBox="1">
            <a:spLocks/>
          </p:cNvSpPr>
          <p:nvPr/>
        </p:nvSpPr>
        <p:spPr>
          <a:xfrm>
            <a:off x="6299200" y="1139374"/>
            <a:ext cx="5283205" cy="5359399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24242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4242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24242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4242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24242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494747"/>
                </a:solidFill>
              </a:rPr>
              <a:t>Start with the original collection; each record (document) contains a number of shapes (keys), each with a particular color (value)  </a:t>
            </a:r>
          </a:p>
          <a:p>
            <a:pPr marL="0" indent="0">
              <a:lnSpc>
                <a:spcPct val="150000"/>
              </a:lnSpc>
              <a:buNone/>
            </a:pPr>
            <a:endParaRPr lang="en-US" b="1" dirty="0">
              <a:solidFill>
                <a:srgbClr val="494747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94747"/>
                </a:solidFill>
              </a:rPr>
              <a:t>$match filters out documents that don’t contain a red diamond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94747"/>
                </a:solidFill>
              </a:rPr>
              <a:t>$project adds a new “square” attribute with a value computed from the value (color) of the snowflake and triangle attributes 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494747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395572"/>
            <a:ext cx="5403828" cy="32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7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About Me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currently live in Durham, North Carolina with my wife and three kids.</a:t>
            </a:r>
          </a:p>
          <a:p>
            <a:r>
              <a:rPr lang="en-US" dirty="0"/>
              <a:t>Developer for 15+ years in the MSFT stack (C#, ASP.NET MVC, SQL Server, and etc.)</a:t>
            </a:r>
          </a:p>
          <a:p>
            <a:r>
              <a:rPr lang="en-US" dirty="0"/>
              <a:t>I like NoSQL and Machine Learning but I hate JavaScript.</a:t>
            </a:r>
          </a:p>
          <a:p>
            <a:r>
              <a:rPr lang="en-US" dirty="0"/>
              <a:t>Organizer for Raleigh Code Camp and speaker chair Monthly Triangle .NET Meetup Group</a:t>
            </a:r>
          </a:p>
          <a:p>
            <a:r>
              <a:rPr lang="en-US" dirty="0"/>
              <a:t>One day I will write a book.</a:t>
            </a:r>
          </a:p>
          <a:p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907175"/>
            <a:ext cx="3005501" cy="43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64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/>
              <a:t>Conceptual Model of Aggregation Framework 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588000" y="1768006"/>
            <a:ext cx="0" cy="4578204"/>
          </a:xfrm>
          <a:prstGeom prst="line">
            <a:avLst/>
          </a:prstGeom>
          <a:ln w="12700">
            <a:solidFill>
              <a:srgbClr val="6EA3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4"/>
          <p:cNvSpPr txBox="1">
            <a:spLocks/>
          </p:cNvSpPr>
          <p:nvPr/>
        </p:nvSpPr>
        <p:spPr>
          <a:xfrm>
            <a:off x="6299200" y="1139374"/>
            <a:ext cx="5283205" cy="5359399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242423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42423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242423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42423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242423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b="1" dirty="0">
              <a:solidFill>
                <a:srgbClr val="494747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94747"/>
                </a:solidFill>
              </a:rPr>
              <a:t>$lookup performs a left outer join with another collection, with the star being the comparison key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94747"/>
                </a:solidFill>
              </a:rPr>
              <a:t>Finally, the $group stage groups the data by the color of the square and produces statistics for each group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395572"/>
            <a:ext cx="5403828" cy="32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9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7" y="831796"/>
            <a:ext cx="9720072" cy="861785"/>
          </a:xfrm>
        </p:spPr>
        <p:txBody>
          <a:bodyPr/>
          <a:lstStyle/>
          <a:p>
            <a:r>
              <a:rPr lang="fr-CA" dirty="0"/>
              <a:t>GridFS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32152" y="1400499"/>
            <a:ext cx="4510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GridFS</a:t>
            </a:r>
            <a:r>
              <a:rPr lang="en-US" sz="2400" dirty="0"/>
              <a:t> is MongoDB’s way of storing files in the database. </a:t>
            </a:r>
          </a:p>
          <a:p>
            <a:endParaRPr lang="en-US" sz="2400" dirty="0"/>
          </a:p>
          <a:p>
            <a:r>
              <a:rPr lang="en-US" sz="2400" dirty="0"/>
              <a:t>The files are stored in binary chunks that around 256k in size.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65915" y="1551398"/>
            <a:ext cx="6188331" cy="4223923"/>
            <a:chOff x="1024127" y="2090781"/>
            <a:chExt cx="4642585" cy="3509879"/>
          </a:xfrm>
        </p:grpSpPr>
        <p:sp>
          <p:nvSpPr>
            <p:cNvPr id="3" name="Rectangle 2"/>
            <p:cNvSpPr/>
            <p:nvPr/>
          </p:nvSpPr>
          <p:spPr>
            <a:xfrm>
              <a:off x="1024127" y="5011562"/>
              <a:ext cx="871087" cy="534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Chunk</a:t>
              </a:r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1043378" y="3734147"/>
              <a:ext cx="3955983" cy="673768"/>
            </a:xfrm>
            <a:prstGeom prst="flowChartMagneticDisk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GridFS</a:t>
              </a:r>
            </a:p>
          </p:txBody>
        </p:sp>
        <p:sp>
          <p:nvSpPr>
            <p:cNvPr id="9" name="Round Single Corner Rectangle 8"/>
            <p:cNvSpPr/>
            <p:nvPr/>
          </p:nvSpPr>
          <p:spPr>
            <a:xfrm>
              <a:off x="2525669" y="2090781"/>
              <a:ext cx="991402" cy="770020"/>
            </a:xfrm>
            <a:prstGeom prst="round1Rect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File</a:t>
              </a:r>
            </a:p>
          </p:txBody>
        </p:sp>
        <p:cxnSp>
          <p:nvCxnSpPr>
            <p:cNvPr id="17" name="Straight Arrow Connector 16"/>
            <p:cNvCxnSpPr>
              <a:endCxn id="8" idx="1"/>
            </p:cNvCxnSpPr>
            <p:nvPr/>
          </p:nvCxnSpPr>
          <p:spPr>
            <a:xfrm>
              <a:off x="3021370" y="2869689"/>
              <a:ext cx="0" cy="86445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2307185" y="5040498"/>
              <a:ext cx="871087" cy="534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Chunk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95625" y="5060676"/>
              <a:ext cx="871087" cy="534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Chunk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17071" y="5066107"/>
              <a:ext cx="871087" cy="534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Chunk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1597794" y="4407915"/>
              <a:ext cx="1392132" cy="60364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8" idx="3"/>
              <a:endCxn id="26" idx="0"/>
            </p:cNvCxnSpPr>
            <p:nvPr/>
          </p:nvCxnSpPr>
          <p:spPr>
            <a:xfrm>
              <a:off x="3021370" y="4407915"/>
              <a:ext cx="2209799" cy="65276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8" idx="3"/>
              <a:endCxn id="25" idx="0"/>
            </p:cNvCxnSpPr>
            <p:nvPr/>
          </p:nvCxnSpPr>
          <p:spPr>
            <a:xfrm flipH="1">
              <a:off x="2742729" y="4407915"/>
              <a:ext cx="278641" cy="6325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8" idx="3"/>
              <a:endCxn id="27" idx="0"/>
            </p:cNvCxnSpPr>
            <p:nvPr/>
          </p:nvCxnSpPr>
          <p:spPr>
            <a:xfrm>
              <a:off x="3021370" y="4407915"/>
              <a:ext cx="931245" cy="6581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741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0"/>
            <a:ext cx="4662994" cy="933921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128" y="1756881"/>
            <a:ext cx="4662994" cy="4345112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dirty="0"/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dirty="0"/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Advanced Features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Final Remarks</a:t>
            </a:r>
            <a:endParaRPr lang="fr-CA" sz="2000" b="1" dirty="0">
              <a:solidFill>
                <a:srgbClr val="FF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2764" y="1756881"/>
            <a:ext cx="5718236" cy="3558818"/>
          </a:xfrm>
        </p:spPr>
      </p:pic>
    </p:spTree>
    <p:extLst>
      <p:ext uri="{BB962C8B-B14F-4D97-AF65-F5344CB8AC3E}">
        <p14:creationId xmlns:p14="http://schemas.microsoft.com/office/powerpoint/2010/main" val="4229079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7" y="831796"/>
            <a:ext cx="9720072" cy="861785"/>
          </a:xfrm>
        </p:spPr>
        <p:txBody>
          <a:bodyPr/>
          <a:lstStyle/>
          <a:p>
            <a:r>
              <a:rPr lang="en-US" dirty="0"/>
              <a:t>WHEN TO USE MongoDB?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1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3366064"/>
              </p:ext>
            </p:extLst>
          </p:nvPr>
        </p:nvGraphicFramePr>
        <p:xfrm>
          <a:off x="2098158" y="1866016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1457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7" y="831796"/>
            <a:ext cx="9720072" cy="861785"/>
          </a:xfrm>
        </p:spPr>
        <p:txBody>
          <a:bodyPr/>
          <a:lstStyle/>
          <a:p>
            <a:r>
              <a:rPr lang="en-US" dirty="0"/>
              <a:t>MongoDB USE CASES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050424"/>
              </p:ext>
            </p:extLst>
          </p:nvPr>
        </p:nvGraphicFramePr>
        <p:xfrm>
          <a:off x="1981200" y="1849348"/>
          <a:ext cx="7933362" cy="4276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6891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7" y="831796"/>
            <a:ext cx="5294480" cy="861785"/>
          </a:xfrm>
        </p:spPr>
        <p:txBody>
          <a:bodyPr/>
          <a:lstStyle/>
          <a:p>
            <a:r>
              <a:rPr lang="en-US" dirty="0"/>
              <a:t>More Information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1242" y="1972822"/>
            <a:ext cx="1909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MongoDB</a:t>
            </a:r>
          </a:p>
          <a:p>
            <a:r>
              <a:rPr lang="en-US" sz="2400" dirty="0"/>
              <a:t>MongoDB.com</a:t>
            </a:r>
          </a:p>
          <a:p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541241" y="2960871"/>
            <a:ext cx="7600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Books</a:t>
            </a: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dirty="0"/>
              <a:t>MongoDB: The Definitive Guide 2nd Edition (</a:t>
            </a:r>
            <a:r>
              <a:rPr lang="en-US" u="sng" dirty="0">
                <a:hlinkClick r:id="rId2"/>
              </a:rPr>
              <a:t>Kristina Chodorow</a:t>
            </a:r>
            <a:r>
              <a:rPr lang="en-US" u="sng" dirty="0"/>
              <a:t>)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541241" y="4038107"/>
            <a:ext cx="720547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Video Tutorials (developers)</a:t>
            </a: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dirty="0"/>
              <a:t>Pluralsight: Using MongoDB with ASP.NET MVC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Wes Higbee</a:t>
            </a:r>
            <a:r>
              <a:rPr lang="en-US" dirty="0"/>
              <a:t>)</a:t>
            </a:r>
            <a:endParaRPr lang="en-US" sz="2400" dirty="0"/>
          </a:p>
          <a:p>
            <a:r>
              <a:rPr lang="en-US" sz="2400" dirty="0"/>
              <a:t>Pluralsight: Using the MongoDB C# v2 Driver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Wes Higbee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en-US" sz="2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7870005" y="917754"/>
            <a:ext cx="41097" cy="5147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34393" y="2014102"/>
            <a:ext cx="40377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Twitter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@</a:t>
            </a:r>
            <a:r>
              <a:rPr lang="en-US" dirty="0" err="1">
                <a:hlinkClick r:id="rId4"/>
              </a:rPr>
              <a:t>davidjeet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Blog</a:t>
            </a:r>
            <a:r>
              <a:rPr lang="en-US" dirty="0"/>
              <a:t>: </a:t>
            </a:r>
            <a:r>
              <a:rPr lang="en-US" dirty="0">
                <a:hlinkClick r:id="rId5" action="ppaction://hlinkfile"/>
              </a:rPr>
              <a:t>endgameanalytics.com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LinkedIn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www.linkedin.com/in/nosqlguy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GitHub</a:t>
            </a:r>
            <a:r>
              <a:rPr lang="en-US" dirty="0"/>
              <a:t>: </a:t>
            </a:r>
            <a:r>
              <a:rPr lang="en-US" dirty="0">
                <a:hlinkClick r:id="rId7" action="ppaction://hlinkfile"/>
              </a:rPr>
              <a:t>github.com/</a:t>
            </a:r>
            <a:r>
              <a:rPr lang="en-US" dirty="0" err="1">
                <a:hlinkClick r:id="rId7" action="ppaction://hlinkfile"/>
              </a:rPr>
              <a:t>davidjeet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529843" y="1108576"/>
            <a:ext cx="2630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Contact Info</a:t>
            </a:r>
          </a:p>
        </p:txBody>
      </p:sp>
    </p:spTree>
    <p:extLst>
      <p:ext uri="{BB962C8B-B14F-4D97-AF65-F5344CB8AC3E}">
        <p14:creationId xmlns:p14="http://schemas.microsoft.com/office/powerpoint/2010/main" val="3269830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25480" y="2309145"/>
            <a:ext cx="17315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CouchDB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RavenDB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885534" y="816455"/>
            <a:ext cx="4114800" cy="715962"/>
          </a:xfrm>
        </p:spPr>
        <p:txBody>
          <a:bodyPr>
            <a:normAutofit/>
          </a:bodyPr>
          <a:lstStyle/>
          <a:p>
            <a:r>
              <a:rPr lang="en-US" dirty="0"/>
              <a:t>THE BIG PICTURE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88228" y="2295230"/>
            <a:ext cx="21931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Redis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Riak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Memcached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86088" y="4421910"/>
            <a:ext cx="21282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Cassandra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Hypertable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91923" y="4479243"/>
            <a:ext cx="23692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Neo4J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GiraffeDB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InfiniteGraph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475522" y="1532417"/>
            <a:ext cx="8646134" cy="4657009"/>
            <a:chOff x="593558" y="903973"/>
            <a:chExt cx="11091511" cy="5918982"/>
          </a:xfrm>
        </p:grpSpPr>
        <p:sp>
          <p:nvSpPr>
            <p:cNvPr id="21" name="Oval 20"/>
            <p:cNvSpPr/>
            <p:nvPr/>
          </p:nvSpPr>
          <p:spPr>
            <a:xfrm>
              <a:off x="4302491" y="1038727"/>
              <a:ext cx="5216894" cy="511582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5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5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NOSQL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2242685" y="2184134"/>
              <a:ext cx="2415941" cy="241594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RDMS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302490" y="2670500"/>
              <a:ext cx="356136" cy="1443207"/>
            </a:xfrm>
            <a:custGeom>
              <a:avLst/>
              <a:gdLst>
                <a:gd name="connsiteX0" fmla="*/ 156918 w 356136"/>
                <a:gd name="connsiteY0" fmla="*/ 0 h 1443207"/>
                <a:gd name="connsiteX1" fmla="*/ 261208 w 356136"/>
                <a:gd name="connsiteY1" fmla="*/ 192139 h 1443207"/>
                <a:gd name="connsiteX2" fmla="*/ 356136 w 356136"/>
                <a:gd name="connsiteY2" fmla="*/ 662336 h 1443207"/>
                <a:gd name="connsiteX3" fmla="*/ 80295 w 356136"/>
                <a:gd name="connsiteY3" fmla="*/ 1430718 h 1443207"/>
                <a:gd name="connsiteX4" fmla="*/ 68944 w 356136"/>
                <a:gd name="connsiteY4" fmla="*/ 1443207 h 1443207"/>
                <a:gd name="connsiteX5" fmla="*/ 52995 w 356136"/>
                <a:gd name="connsiteY5" fmla="*/ 1382381 h 1443207"/>
                <a:gd name="connsiteX6" fmla="*/ 0 w 356136"/>
                <a:gd name="connsiteY6" fmla="*/ 866872 h 1443207"/>
                <a:gd name="connsiteX7" fmla="*/ 117271 w 356136"/>
                <a:gd name="connsiteY7" fmla="*/ 106227 h 144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136" h="1443207">
                  <a:moveTo>
                    <a:pt x="156918" y="0"/>
                  </a:moveTo>
                  <a:lnTo>
                    <a:pt x="261208" y="192139"/>
                  </a:lnTo>
                  <a:cubicBezTo>
                    <a:pt x="322335" y="336659"/>
                    <a:pt x="356136" y="495550"/>
                    <a:pt x="356136" y="662336"/>
                  </a:cubicBezTo>
                  <a:cubicBezTo>
                    <a:pt x="356136" y="954212"/>
                    <a:pt x="252619" y="1221909"/>
                    <a:pt x="80295" y="1430718"/>
                  </a:cubicBezTo>
                  <a:lnTo>
                    <a:pt x="68944" y="1443207"/>
                  </a:lnTo>
                  <a:lnTo>
                    <a:pt x="52995" y="1382381"/>
                  </a:lnTo>
                  <a:cubicBezTo>
                    <a:pt x="18248" y="1215867"/>
                    <a:pt x="0" y="1043459"/>
                    <a:pt x="0" y="866872"/>
                  </a:cubicBezTo>
                  <a:cubicBezTo>
                    <a:pt x="0" y="601991"/>
                    <a:pt x="41057" y="346514"/>
                    <a:pt x="117271" y="106227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NewSQL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93558" y="903973"/>
              <a:ext cx="11091511" cy="5867400"/>
            </a:xfrm>
            <a:prstGeom prst="ellipse">
              <a:avLst/>
            </a:prstGeom>
            <a:solidFill>
              <a:srgbClr val="FFFF99">
                <a:alpha val="1215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84426" y="6079716"/>
              <a:ext cx="2790094" cy="7432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+mj-ea"/>
                  <a:cs typeface="+mj-cs"/>
                </a:rPr>
                <a:t>All Databases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042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25480" y="2309145"/>
            <a:ext cx="17315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CouchDB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RavenDB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88228" y="2295230"/>
            <a:ext cx="21931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Redis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Riak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Memcached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86088" y="4421910"/>
            <a:ext cx="21282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Cassandra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Hypertable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91923" y="4479243"/>
            <a:ext cx="23692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Neo4J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GiraffeDB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InfiniteGraph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800944" y="2987727"/>
            <a:ext cx="11118693" cy="3148647"/>
            <a:chOff x="-1154883" y="3976408"/>
            <a:chExt cx="11048006" cy="2279452"/>
          </a:xfrm>
        </p:grpSpPr>
        <p:sp>
          <p:nvSpPr>
            <p:cNvPr id="43" name="Cloud 42"/>
            <p:cNvSpPr/>
            <p:nvPr/>
          </p:nvSpPr>
          <p:spPr>
            <a:xfrm>
              <a:off x="6754727" y="5245428"/>
              <a:ext cx="2670556" cy="1010432"/>
            </a:xfrm>
            <a:prstGeom prst="cloud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sz="2400" dirty="0">
                  <a:solidFill>
                    <a:schemeClr val="tx1"/>
                  </a:solidFill>
                </a:rPr>
                <a:t>No schema enforced</a:t>
              </a:r>
            </a:p>
          </p:txBody>
        </p:sp>
        <p:sp>
          <p:nvSpPr>
            <p:cNvPr id="44" name="Cloud 43"/>
            <p:cNvSpPr/>
            <p:nvPr/>
          </p:nvSpPr>
          <p:spPr>
            <a:xfrm>
              <a:off x="-691999" y="5595687"/>
              <a:ext cx="2798359" cy="609600"/>
            </a:xfrm>
            <a:prstGeom prst="cloud">
              <a:avLst/>
            </a:prstGeom>
            <a:solidFill>
              <a:srgbClr val="00B050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/>
              <a:r>
                <a:rPr lang="en-US" sz="2400" dirty="0">
                  <a:solidFill>
                    <a:schemeClr val="tx1"/>
                  </a:solidFill>
                </a:rPr>
                <a:t>Open source</a:t>
              </a:r>
            </a:p>
          </p:txBody>
        </p:sp>
        <p:sp>
          <p:nvSpPr>
            <p:cNvPr id="45" name="Cloud 44"/>
            <p:cNvSpPr/>
            <p:nvPr/>
          </p:nvSpPr>
          <p:spPr>
            <a:xfrm>
              <a:off x="6037489" y="3976408"/>
              <a:ext cx="3855634" cy="914400"/>
            </a:xfrm>
            <a:prstGeom prst="cloud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sz="2400" dirty="0">
                  <a:solidFill>
                    <a:schemeClr val="tx1"/>
                  </a:solidFill>
                </a:rPr>
                <a:t>Designed to run on large clusters</a:t>
              </a:r>
            </a:p>
          </p:txBody>
        </p:sp>
        <p:sp>
          <p:nvSpPr>
            <p:cNvPr id="46" name="Cloud 45"/>
            <p:cNvSpPr/>
            <p:nvPr/>
          </p:nvSpPr>
          <p:spPr>
            <a:xfrm>
              <a:off x="2371833" y="4797744"/>
              <a:ext cx="3553462" cy="906513"/>
            </a:xfrm>
            <a:prstGeom prst="clou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Not using the relational model</a:t>
              </a:r>
            </a:p>
          </p:txBody>
        </p:sp>
        <p:sp>
          <p:nvSpPr>
            <p:cNvPr id="47" name="Cloud 46"/>
            <p:cNvSpPr/>
            <p:nvPr/>
          </p:nvSpPr>
          <p:spPr>
            <a:xfrm>
              <a:off x="-1154883" y="4035174"/>
              <a:ext cx="3261245" cy="1155083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+mj-lt"/>
                </a:rPr>
                <a:t>Model not using the SQL language)</a:t>
              </a:r>
            </a:p>
          </p:txBody>
        </p:sp>
      </p:grpSp>
      <p:sp>
        <p:nvSpPr>
          <p:cNvPr id="48" name="Rectangle 47"/>
          <p:cNvSpPr/>
          <p:nvPr/>
        </p:nvSpPr>
        <p:spPr>
          <a:xfrm>
            <a:off x="2674922" y="1672767"/>
            <a:ext cx="83100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Martin Fowler: </a:t>
            </a:r>
            <a:r>
              <a:rPr lang="en-US" sz="2800" dirty="0"/>
              <a:t>Some characteristics are common amongst these databases, but none are definitional.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844439" y="753393"/>
            <a:ext cx="3887050" cy="835173"/>
          </a:xfrm>
        </p:spPr>
        <p:txBody>
          <a:bodyPr>
            <a:normAutofit/>
          </a:bodyPr>
          <a:lstStyle/>
          <a:p>
            <a:r>
              <a:rPr lang="en-US" dirty="0"/>
              <a:t>What is NoSQL?</a:t>
            </a:r>
          </a:p>
        </p:txBody>
      </p:sp>
    </p:spTree>
    <p:extLst>
      <p:ext uri="{BB962C8B-B14F-4D97-AF65-F5344CB8AC3E}">
        <p14:creationId xmlns:p14="http://schemas.microsoft.com/office/powerpoint/2010/main" val="229738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41914" y="1482291"/>
            <a:ext cx="10882252" cy="4617317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>
            <a:stCxn id="11" idx="0"/>
            <a:endCxn id="11" idx="4"/>
          </p:cNvCxnSpPr>
          <p:nvPr/>
        </p:nvCxnSpPr>
        <p:spPr>
          <a:xfrm>
            <a:off x="5883040" y="1482291"/>
            <a:ext cx="0" cy="4617317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2"/>
            <a:endCxn id="11" idx="6"/>
          </p:cNvCxnSpPr>
          <p:nvPr/>
        </p:nvCxnSpPr>
        <p:spPr>
          <a:xfrm>
            <a:off x="441914" y="3790950"/>
            <a:ext cx="10882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25480" y="2309145"/>
            <a:ext cx="17315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CouchDB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RavenDB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14258" y="1716150"/>
            <a:ext cx="1895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Document</a:t>
            </a:r>
            <a:endParaRPr lang="en-US" sz="3400" b="1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2310680" y="624155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NoSQL DATABASE FAMILIES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02013" y="1686913"/>
            <a:ext cx="195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Key-Value</a:t>
            </a:r>
            <a:endParaRPr lang="en-US" sz="3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242041" y="3863690"/>
            <a:ext cx="1854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Columnar</a:t>
            </a:r>
            <a:endParaRPr lang="en-US" sz="3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396934" y="3887761"/>
            <a:ext cx="125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Graph</a:t>
            </a:r>
            <a:endParaRPr lang="en-US" sz="3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388228" y="2295230"/>
            <a:ext cx="21931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Redis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Riak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Memcached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86088" y="4421910"/>
            <a:ext cx="21282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Cassandra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Hypertable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91923" y="4479243"/>
            <a:ext cx="23692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Neo4J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GiraffeDB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InfiniteGraph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292" y="3175745"/>
            <a:ext cx="1714500" cy="4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0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1"/>
            <a:ext cx="4662994" cy="633700"/>
          </a:xfrm>
        </p:spPr>
        <p:txBody>
          <a:bodyPr/>
          <a:lstStyle/>
          <a:p>
            <a:r>
              <a:rPr lang="en-US" dirty="0"/>
              <a:t>What is MONGODB?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06143" y="1935126"/>
            <a:ext cx="5417615" cy="4361121"/>
          </a:xfrm>
        </p:spPr>
        <p:txBody>
          <a:bodyPr>
            <a:normAutofit/>
          </a:bodyPr>
          <a:lstStyle/>
          <a:p>
            <a:r>
              <a:rPr lang="en-US" sz="1800" dirty="0"/>
              <a:t>Open source NOSQL database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1800" dirty="0"/>
              <a:t>Document orientated (storing JSON-like documents)</a:t>
            </a:r>
            <a:br>
              <a:rPr lang="en-US" sz="1800" dirty="0"/>
            </a:br>
            <a:r>
              <a:rPr lang="en-US" sz="1800" dirty="0"/>
              <a:t> </a:t>
            </a:r>
          </a:p>
          <a:p>
            <a:r>
              <a:rPr lang="en-US" sz="1800" dirty="0"/>
              <a:t>Includes a strong query language (JavaScript)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Scales well horizontally – sharding &amp; replication</a:t>
            </a:r>
          </a:p>
          <a:p>
            <a:endParaRPr lang="en-US" sz="1800" dirty="0"/>
          </a:p>
          <a:p>
            <a:r>
              <a:rPr lang="en-US" sz="1800" dirty="0"/>
              <a:t>Highly available while maintain strong consistency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Cross-Platform (driver support for C#, Java, Python, etc.)</a:t>
            </a:r>
            <a:endParaRPr lang="fr-CA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5/10/2016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407" y="822959"/>
            <a:ext cx="6091869" cy="527945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098381" y="2604642"/>
            <a:ext cx="924026" cy="5630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462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MongoDB 3.2 – a BIG Release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76802" y="1073888"/>
            <a:ext cx="11389133" cy="4923175"/>
            <a:chOff x="1231967" y="2140283"/>
            <a:chExt cx="9828399" cy="3803617"/>
          </a:xfrm>
        </p:grpSpPr>
        <p:sp>
          <p:nvSpPr>
            <p:cNvPr id="4" name="Shape 61"/>
            <p:cNvSpPr txBox="1"/>
            <p:nvPr/>
          </p:nvSpPr>
          <p:spPr>
            <a:xfrm>
              <a:off x="3197636" y="4129297"/>
              <a:ext cx="1965600" cy="12532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en" sz="1333" dirty="0">
                  <a:solidFill>
                    <a:srgbClr val="000000"/>
                  </a:solidFill>
                </a:rPr>
                <a:t>Hash-Based Sharding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Roles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Kerberos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On-Prem Monitoring</a:t>
              </a:r>
            </a:p>
          </p:txBody>
        </p:sp>
        <p:cxnSp>
          <p:nvCxnSpPr>
            <p:cNvPr id="5" name="Shape 63"/>
            <p:cNvCxnSpPr/>
            <p:nvPr/>
          </p:nvCxnSpPr>
          <p:spPr>
            <a:xfrm>
              <a:off x="1231967" y="5382567"/>
              <a:ext cx="982839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6" name="Shape 64"/>
            <p:cNvSpPr txBox="1"/>
            <p:nvPr/>
          </p:nvSpPr>
          <p:spPr>
            <a:xfrm>
              <a:off x="1574200" y="5533100"/>
              <a:ext cx="1054000" cy="410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6AA84F"/>
                  </a:solidFill>
                </a:rPr>
                <a:t>2.2</a:t>
              </a:r>
            </a:p>
          </p:txBody>
        </p:sp>
        <p:sp>
          <p:nvSpPr>
            <p:cNvPr id="7" name="Shape 65"/>
            <p:cNvSpPr txBox="1"/>
            <p:nvPr/>
          </p:nvSpPr>
          <p:spPr>
            <a:xfrm>
              <a:off x="3535267" y="5533100"/>
              <a:ext cx="1054000" cy="410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6AA84F"/>
                  </a:solidFill>
                </a:rPr>
                <a:t>2.4</a:t>
              </a:r>
            </a:p>
          </p:txBody>
        </p:sp>
        <p:sp>
          <p:nvSpPr>
            <p:cNvPr id="8" name="Shape 66"/>
            <p:cNvSpPr txBox="1"/>
            <p:nvPr/>
          </p:nvSpPr>
          <p:spPr>
            <a:xfrm>
              <a:off x="5496333" y="5533100"/>
              <a:ext cx="1054000" cy="410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6AA84F"/>
                  </a:solidFill>
                </a:rPr>
                <a:t>2.6</a:t>
              </a:r>
            </a:p>
          </p:txBody>
        </p:sp>
        <p:sp>
          <p:nvSpPr>
            <p:cNvPr id="9" name="Shape 67"/>
            <p:cNvSpPr txBox="1"/>
            <p:nvPr/>
          </p:nvSpPr>
          <p:spPr>
            <a:xfrm>
              <a:off x="7457400" y="5533100"/>
              <a:ext cx="1054000" cy="410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6AA84F"/>
                  </a:solidFill>
                </a:rPr>
                <a:t>3.0</a:t>
              </a:r>
            </a:p>
          </p:txBody>
        </p:sp>
        <p:sp>
          <p:nvSpPr>
            <p:cNvPr id="10" name="Shape 68"/>
            <p:cNvSpPr txBox="1"/>
            <p:nvPr/>
          </p:nvSpPr>
          <p:spPr>
            <a:xfrm>
              <a:off x="9418467" y="5533100"/>
              <a:ext cx="1054000" cy="410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6AA84F"/>
                  </a:solidFill>
                </a:rPr>
                <a:t>3.2</a:t>
              </a:r>
            </a:p>
          </p:txBody>
        </p:sp>
        <p:sp>
          <p:nvSpPr>
            <p:cNvPr id="12" name="Shape 70"/>
            <p:cNvSpPr txBox="1"/>
            <p:nvPr/>
          </p:nvSpPr>
          <p:spPr>
            <a:xfrm>
              <a:off x="1231967" y="4315201"/>
              <a:ext cx="1965600" cy="10671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en" sz="1333" dirty="0">
                  <a:solidFill>
                    <a:srgbClr val="FF0000"/>
                  </a:solidFill>
                </a:rPr>
                <a:t>Agg. Framework</a:t>
              </a:r>
            </a:p>
            <a:p>
              <a:r>
                <a:rPr lang="en" sz="1333" dirty="0"/>
                <a:t>Location-Aware Sharding</a:t>
              </a:r>
            </a:p>
          </p:txBody>
        </p:sp>
        <p:sp>
          <p:nvSpPr>
            <p:cNvPr id="13" name="Shape 71"/>
            <p:cNvSpPr txBox="1"/>
            <p:nvPr/>
          </p:nvSpPr>
          <p:spPr>
            <a:xfrm>
              <a:off x="5163333" y="3930033"/>
              <a:ext cx="1965600" cy="1452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en" sz="1333" dirty="0">
                  <a:solidFill>
                    <a:srgbClr val="000000"/>
                  </a:solidFill>
                </a:rPr>
                <a:t>$out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Index Intersection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Text Search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Field-Level Redaction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LDAP &amp; x509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Auditing</a:t>
              </a:r>
            </a:p>
          </p:txBody>
        </p:sp>
        <p:sp>
          <p:nvSpPr>
            <p:cNvPr id="14" name="Shape 72"/>
            <p:cNvSpPr txBox="1"/>
            <p:nvPr/>
          </p:nvSpPr>
          <p:spPr>
            <a:xfrm>
              <a:off x="9094700" y="2140283"/>
              <a:ext cx="1965600" cy="32427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FF0000"/>
                  </a:solidFill>
                </a:rPr>
                <a:t>Document Validation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Fast Failover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Simpler Scalability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Aggregation ++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Encryption At Rest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In-Memory Storage Engine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BI Connector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$lookup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MongoDB Compass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APM Integration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Profiler Visualization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Auto Index Builds</a:t>
              </a:r>
              <a:br>
                <a:rPr lang="en" sz="1333" dirty="0">
                  <a:solidFill>
                    <a:srgbClr val="000000"/>
                  </a:solidFill>
                </a:rPr>
              </a:br>
              <a:r>
                <a:rPr lang="en" sz="1333" dirty="0">
                  <a:solidFill>
                    <a:srgbClr val="FF0000"/>
                  </a:solidFill>
                </a:rPr>
                <a:t>Backups to File System</a:t>
              </a:r>
            </a:p>
          </p:txBody>
        </p:sp>
        <p:sp>
          <p:nvSpPr>
            <p:cNvPr id="15" name="Shape 73"/>
            <p:cNvSpPr txBox="1"/>
            <p:nvPr/>
          </p:nvSpPr>
          <p:spPr>
            <a:xfrm>
              <a:off x="7001600" y="3716854"/>
              <a:ext cx="1965600" cy="16651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en" sz="1333" dirty="0">
                  <a:solidFill>
                    <a:srgbClr val="FF0000"/>
                  </a:solidFill>
                </a:rPr>
                <a:t>Doc-Level Concurrency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Compression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Storage Engine API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≤50 replicas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Auditing ++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Ops Manager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163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Storage Architecture in 3.2</a:t>
            </a:r>
          </a:p>
        </p:txBody>
      </p:sp>
      <p:pic>
        <p:nvPicPr>
          <p:cNvPr id="16" name="Picture 15" descr="3.2_Storage_Engin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91" y="1695236"/>
            <a:ext cx="10216721" cy="459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248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3795</TotalTime>
  <Words>818</Words>
  <Application>Microsoft Office PowerPoint</Application>
  <PresentationFormat>Widescreen</PresentationFormat>
  <Paragraphs>343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Akzidenz</vt:lpstr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Introduction to MongoDB</vt:lpstr>
      <vt:lpstr>Agenda</vt:lpstr>
      <vt:lpstr>About Me</vt:lpstr>
      <vt:lpstr>THE BIG PICTURE</vt:lpstr>
      <vt:lpstr>What is NoSQL?</vt:lpstr>
      <vt:lpstr>NoSQL DATABASE FAMILIES</vt:lpstr>
      <vt:lpstr>What is MONGODB?</vt:lpstr>
      <vt:lpstr>MongoDB 3.2 – a BIG Release</vt:lpstr>
      <vt:lpstr>Flexible Storage Architecture in 3.2</vt:lpstr>
      <vt:lpstr>Search Trends – Google </vt:lpstr>
      <vt:lpstr>Agenda</vt:lpstr>
      <vt:lpstr>When you say…IN MONGO IT’s LIKE…</vt:lpstr>
      <vt:lpstr>BSON DATA FORMAT</vt:lpstr>
      <vt:lpstr>Example BSON Document</vt:lpstr>
      <vt:lpstr>Agenda</vt:lpstr>
      <vt:lpstr>Installing MongoDB</vt:lpstr>
      <vt:lpstr>Installing MongoDB (cont’d)</vt:lpstr>
      <vt:lpstr>Using the console</vt:lpstr>
      <vt:lpstr>Simple Query Translations</vt:lpstr>
      <vt:lpstr>Simple Query Translations (CONT’D)</vt:lpstr>
      <vt:lpstr>Agenda</vt:lpstr>
      <vt:lpstr>C# DEMO</vt:lpstr>
      <vt:lpstr>Agenda</vt:lpstr>
      <vt:lpstr>Advanced FEatures</vt:lpstr>
      <vt:lpstr>Sharding &amp; Replication</vt:lpstr>
      <vt:lpstr>MONGDB AS-a-SERVICE</vt:lpstr>
      <vt:lpstr>Joins (Mongo v3.2+)</vt:lpstr>
      <vt:lpstr>Aggregation Framework</vt:lpstr>
      <vt:lpstr>Conceptual Model of Aggregation Framework </vt:lpstr>
      <vt:lpstr>Conceptual Model of Aggregation Framework </vt:lpstr>
      <vt:lpstr>GridFS</vt:lpstr>
      <vt:lpstr>Agenda</vt:lpstr>
      <vt:lpstr>WHEN TO USE MongoDB?</vt:lpstr>
      <vt:lpstr>MongoDB USE CASES </vt:lpstr>
      <vt:lpstr>More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David Green</cp:lastModifiedBy>
  <cp:revision>79</cp:revision>
  <dcterms:created xsi:type="dcterms:W3CDTF">2016-02-28T14:54:44Z</dcterms:created>
  <dcterms:modified xsi:type="dcterms:W3CDTF">2016-05-10T17:08:25Z</dcterms:modified>
</cp:coreProperties>
</file>